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294" r:id="rId4"/>
    <p:sldId id="259" r:id="rId5"/>
    <p:sldId id="260" r:id="rId6"/>
    <p:sldId id="262" r:id="rId7"/>
    <p:sldId id="263" r:id="rId8"/>
    <p:sldId id="267" r:id="rId9"/>
    <p:sldId id="264" r:id="rId10"/>
    <p:sldId id="266" r:id="rId11"/>
    <p:sldId id="265" r:id="rId12"/>
    <p:sldId id="268" r:id="rId13"/>
    <p:sldId id="269" r:id="rId14"/>
    <p:sldId id="273" r:id="rId15"/>
    <p:sldId id="274" r:id="rId16"/>
    <p:sldId id="291" r:id="rId17"/>
    <p:sldId id="275" r:id="rId18"/>
    <p:sldId id="270" r:id="rId19"/>
    <p:sldId id="295" r:id="rId20"/>
    <p:sldId id="293" r:id="rId21"/>
    <p:sldId id="292" r:id="rId22"/>
    <p:sldId id="277" r:id="rId23"/>
    <p:sldId id="278" r:id="rId24"/>
    <p:sldId id="287" r:id="rId25"/>
    <p:sldId id="286" r:id="rId26"/>
    <p:sldId id="285" r:id="rId27"/>
    <p:sldId id="288" r:id="rId28"/>
    <p:sldId id="279" r:id="rId29"/>
    <p:sldId id="289" r:id="rId30"/>
    <p:sldId id="290" r:id="rId31"/>
    <p:sldId id="281" r:id="rId32"/>
    <p:sldId id="282" r:id="rId33"/>
    <p:sldId id="283" r:id="rId34"/>
    <p:sldId id="284" r:id="rId35"/>
    <p:sldId id="271" r:id="rId36"/>
    <p:sldId id="280" r:id="rId37"/>
    <p:sldId id="25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A9B2"/>
    <a:srgbClr val="D5DFF2"/>
    <a:srgbClr val="121D49"/>
    <a:srgbClr val="006190"/>
    <a:srgbClr val="F0F0F0"/>
    <a:srgbClr val="B7B7B7"/>
    <a:srgbClr val="344BBE"/>
    <a:srgbClr val="FF3300"/>
    <a:srgbClr val="FF6600"/>
    <a:srgbClr val="364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4" autoAdjust="0"/>
    <p:restoredTop sz="85480" autoAdjust="0"/>
  </p:normalViewPr>
  <p:slideViewPr>
    <p:cSldViewPr snapToGrid="0">
      <p:cViewPr varScale="1">
        <p:scale>
          <a:sx n="82" d="100"/>
          <a:sy n="82" d="100"/>
        </p:scale>
        <p:origin x="1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8E4F9-22BB-4D2A-98EB-0FE282C021E4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0D180E-C97D-43E2-A5E5-52C2201ABF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278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PX4 </a:t>
            </a:r>
            <a:r>
              <a:rPr lang="ko-KR" altLang="en-US" dirty="0" err="1"/>
              <a:t>오토파일럿을</a:t>
            </a:r>
            <a:r>
              <a:rPr lang="ko-KR" altLang="en-US" dirty="0"/>
              <a:t> 활용한 </a:t>
            </a:r>
            <a:r>
              <a:rPr lang="ko-KR" altLang="en-US" dirty="0" err="1"/>
              <a:t>안티드론</a:t>
            </a:r>
            <a:r>
              <a:rPr lang="ko-KR" altLang="en-US" dirty="0"/>
              <a:t> 개발 발표를 맡은 김명주입니다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발표 진행하겠습니다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089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GCS</a:t>
            </a:r>
            <a:r>
              <a:rPr lang="ko-KR" altLang="en-US" dirty="0"/>
              <a:t>란 그라운드 컨트롤 시스템으로 관제시스템을 의미합니다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QGC</a:t>
            </a:r>
            <a:r>
              <a:rPr lang="ko-KR" altLang="en-US" dirty="0"/>
              <a:t>란 큐 그라운드 컨트롤로 </a:t>
            </a:r>
            <a:r>
              <a:rPr lang="ko-KR" altLang="en-US" dirty="0" err="1"/>
              <a:t>매브링크를</a:t>
            </a:r>
            <a:r>
              <a:rPr lang="ko-KR" altLang="en-US" dirty="0"/>
              <a:t> 지원하는 </a:t>
            </a:r>
            <a:r>
              <a:rPr lang="ko-KR" altLang="en-US" dirty="0" err="1"/>
              <a:t>드론의</a:t>
            </a:r>
            <a:r>
              <a:rPr lang="ko-KR" altLang="en-US" dirty="0"/>
              <a:t> </a:t>
            </a:r>
            <a:r>
              <a:rPr lang="en-US" altLang="ko-KR" dirty="0"/>
              <a:t>GCS </a:t>
            </a:r>
            <a:r>
              <a:rPr lang="ko-KR" altLang="en-US" dirty="0"/>
              <a:t>즉 관제시스템을 의미합니다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108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매브링크란</a:t>
            </a:r>
            <a:r>
              <a:rPr lang="ko-KR" altLang="en-US" dirty="0"/>
              <a:t> 서로 다른 내부 컴포넌트와 통신하기 위해 프로토콜로 데이터 교환을 제공하고</a:t>
            </a:r>
            <a:endParaRPr lang="en-US" altLang="ko-KR" dirty="0"/>
          </a:p>
          <a:p>
            <a:r>
              <a:rPr lang="ko-KR" altLang="en-US" dirty="0"/>
              <a:t>전송속도와 효율성을 위해 연산을 최소화하여 암호화 하지 않는다는 특징이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273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가제보란 대표적인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err="1"/>
              <a:t>로봇시뮬레이터로</a:t>
            </a:r>
            <a:r>
              <a:rPr lang="en-US" altLang="ko-KR" dirty="0"/>
              <a:t> </a:t>
            </a:r>
            <a:r>
              <a:rPr lang="ko-KR" altLang="en-US" dirty="0"/>
              <a:t>저희 </a:t>
            </a:r>
            <a:r>
              <a:rPr lang="ko-KR" altLang="en-US" dirty="0" err="1"/>
              <a:t>안티드론</a:t>
            </a:r>
            <a:r>
              <a:rPr lang="ko-KR" altLang="en-US" dirty="0"/>
              <a:t> 개발의 시뮬레이터로 채택했습니다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677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번째로는 사례입니다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44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어떻게 시나리오를 </a:t>
            </a:r>
            <a:r>
              <a:rPr lang="ko-KR" altLang="en-US" dirty="0" err="1"/>
              <a:t>구성해야하는지</a:t>
            </a:r>
            <a:r>
              <a:rPr lang="ko-KR" altLang="en-US" dirty="0"/>
              <a:t> 파악하기 위해 다음과 같이 </a:t>
            </a:r>
            <a:r>
              <a:rPr lang="ko-KR" altLang="en-US" dirty="0" err="1"/>
              <a:t>안티드론을</a:t>
            </a:r>
            <a:r>
              <a:rPr lang="ko-KR" altLang="en-US" dirty="0"/>
              <a:t> 개발하는 기업들을 조사하여 어떻게 탐지하는지</a:t>
            </a:r>
            <a:r>
              <a:rPr lang="en-US" altLang="ko-KR" dirty="0"/>
              <a:t> </a:t>
            </a:r>
            <a:r>
              <a:rPr lang="ko-KR" altLang="en-US" dirty="0"/>
              <a:t>어떻게 무력화하는지에 대해 알아보았습니다</a:t>
            </a:r>
            <a:r>
              <a:rPr lang="en-US" altLang="ko-KR" dirty="0"/>
              <a:t>. </a:t>
            </a:r>
            <a:r>
              <a:rPr lang="ko-KR" altLang="en-US" dirty="0"/>
              <a:t>마지막 기업 별 조사 내용의 통계를 살펴보면서 발표를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2255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안티드론을</a:t>
            </a:r>
            <a:r>
              <a:rPr lang="ko-KR" altLang="en-US" dirty="0"/>
              <a:t> 개발하는 기업에 대해 조사한 결과 탐지는 라이더와 </a:t>
            </a:r>
            <a:r>
              <a:rPr lang="en-US" altLang="ko-KR" dirty="0"/>
              <a:t>RF </a:t>
            </a:r>
            <a:r>
              <a:rPr lang="ko-KR" altLang="en-US" dirty="0"/>
              <a:t>센서를 가장 많이 사용하고 있고</a:t>
            </a:r>
            <a:endParaRPr lang="en-US" altLang="ko-KR" dirty="0"/>
          </a:p>
          <a:p>
            <a:r>
              <a:rPr lang="en-US" altLang="ko-KR" dirty="0"/>
              <a:t>RF</a:t>
            </a:r>
            <a:r>
              <a:rPr lang="ko-KR" altLang="en-US" dirty="0"/>
              <a:t>로 가장 많이 식별하는 것을 확인할 수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무력화의 경우 </a:t>
            </a:r>
            <a:r>
              <a:rPr lang="ko-KR" altLang="en-US" dirty="0" err="1"/>
              <a:t>재밍이</a:t>
            </a:r>
            <a:r>
              <a:rPr lang="ko-KR" altLang="en-US" dirty="0"/>
              <a:t> </a:t>
            </a:r>
            <a:r>
              <a:rPr lang="ko-KR" altLang="en-US" dirty="0" err="1"/>
              <a:t>압도적이였고</a:t>
            </a:r>
            <a:r>
              <a:rPr lang="ko-KR" altLang="en-US" dirty="0"/>
              <a:t> 그 다음으로 하드 킬</a:t>
            </a:r>
            <a:r>
              <a:rPr lang="en-US" altLang="ko-KR" dirty="0"/>
              <a:t>, </a:t>
            </a:r>
            <a:r>
              <a:rPr lang="ko-KR" altLang="en-US" dirty="0" err="1"/>
              <a:t>스푸핑을</a:t>
            </a:r>
            <a:r>
              <a:rPr lang="ko-KR" altLang="en-US" dirty="0"/>
              <a:t> 사용하는 것을</a:t>
            </a:r>
            <a:r>
              <a:rPr lang="en-US" altLang="ko-KR" dirty="0"/>
              <a:t> </a:t>
            </a:r>
            <a:r>
              <a:rPr lang="ko-KR" altLang="en-US" dirty="0"/>
              <a:t>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833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번째로 동작 시나리오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573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각각의 동작을 살펴보기 앞서 전체적인 플로우를 </a:t>
            </a:r>
            <a:r>
              <a:rPr lang="ko-KR" altLang="en-US" dirty="0" err="1"/>
              <a:t>나타내보았습니다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자체 제작한 라이더 센서로 어떤 물체를 탐지하면 관제 시스템에서 </a:t>
            </a:r>
            <a:r>
              <a:rPr lang="ko-KR" altLang="en-US" dirty="0" err="1"/>
              <a:t>드론을</a:t>
            </a:r>
            <a:r>
              <a:rPr lang="ko-KR" altLang="en-US" dirty="0"/>
              <a:t> 해당 위치로 보내게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딥 러닝 기반의 </a:t>
            </a:r>
            <a:r>
              <a:rPr lang="ko-KR" altLang="en-US" dirty="0" err="1"/>
              <a:t>욜로로</a:t>
            </a:r>
            <a:r>
              <a:rPr lang="ko-KR" altLang="en-US" dirty="0"/>
              <a:t> 어떤 물체인지 </a:t>
            </a:r>
            <a:r>
              <a:rPr lang="ko-KR" altLang="en-US" dirty="0" err="1"/>
              <a:t>드론이</a:t>
            </a:r>
            <a:r>
              <a:rPr lang="ko-KR" altLang="en-US" dirty="0"/>
              <a:t> 식별합니다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만약 </a:t>
            </a:r>
            <a:r>
              <a:rPr lang="ko-KR" altLang="en-US" dirty="0" err="1"/>
              <a:t>드론을</a:t>
            </a:r>
            <a:r>
              <a:rPr lang="ko-KR" altLang="en-US" dirty="0"/>
              <a:t> 적발했다면 충돌 방식과 </a:t>
            </a:r>
            <a:r>
              <a:rPr lang="en-US" altLang="ko-KR" dirty="0"/>
              <a:t>GPS </a:t>
            </a:r>
            <a:r>
              <a:rPr lang="ko-KR" altLang="en-US" dirty="0" err="1"/>
              <a:t>스푸핑</a:t>
            </a:r>
            <a:r>
              <a:rPr lang="ko-KR" altLang="en-US" dirty="0"/>
              <a:t> 방식을 활용하여 무력화까지 진행합니다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9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탐지에 대해 소개하고자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라이더 센서를 채택하여 탐지를 진행했는데</a:t>
            </a:r>
            <a:endParaRPr lang="en-US" altLang="ko-KR" dirty="0"/>
          </a:p>
          <a:p>
            <a:r>
              <a:rPr lang="ko-KR" altLang="en-US" dirty="0"/>
              <a:t>라이더는 넓은 탐지범위와 빠른 탐지 속도를 가지고 있어 물체 탐지에 적합하고</a:t>
            </a:r>
            <a:endParaRPr lang="en-US" altLang="ko-KR" dirty="0"/>
          </a:p>
          <a:p>
            <a:r>
              <a:rPr lang="ko-KR" altLang="en-US" dirty="0"/>
              <a:t>시뮬레이터 상에서 직관적으로 표현할 수 있기 때문에 라이더 센서로 선택하여 탐지를 진행했습니다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760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그림은 저희가 자체 제작한 라이더 모델의 코드입니다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현실과 비슷한 오차범위를 구현하기 위해 노이즈를 추가했고</a:t>
            </a:r>
            <a:endParaRPr lang="en-US" altLang="ko-KR" dirty="0"/>
          </a:p>
          <a:p>
            <a:r>
              <a:rPr lang="ko-KR" altLang="en-US" dirty="0"/>
              <a:t>레이가 </a:t>
            </a:r>
            <a:r>
              <a:rPr lang="en-US" altLang="ko-KR" dirty="0"/>
              <a:t>32 </a:t>
            </a:r>
            <a:r>
              <a:rPr lang="ko-KR" altLang="en-US" dirty="0"/>
              <a:t>방향으로 뻗어 나가 다방면의 물체를 탐지할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2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 진행 순서는 </a:t>
            </a:r>
            <a:r>
              <a:rPr lang="ko-KR" altLang="en-US" dirty="0" err="1"/>
              <a:t>안티드론</a:t>
            </a:r>
            <a:r>
              <a:rPr lang="ko-KR" altLang="en-US" dirty="0"/>
              <a:t> 소개</a:t>
            </a:r>
            <a:r>
              <a:rPr lang="en-US" altLang="ko-KR" dirty="0"/>
              <a:t>, </a:t>
            </a:r>
            <a:r>
              <a:rPr lang="ko-KR" altLang="en-US" dirty="0"/>
              <a:t>조사</a:t>
            </a:r>
            <a:r>
              <a:rPr lang="en-US" altLang="ko-KR" dirty="0"/>
              <a:t>, </a:t>
            </a:r>
            <a:r>
              <a:rPr lang="ko-KR" altLang="en-US" dirty="0"/>
              <a:t>예시</a:t>
            </a:r>
            <a:r>
              <a:rPr lang="en-US" altLang="ko-KR" dirty="0"/>
              <a:t>, </a:t>
            </a:r>
            <a:r>
              <a:rPr lang="ko-KR" altLang="en-US" dirty="0"/>
              <a:t>시나리오</a:t>
            </a:r>
            <a:r>
              <a:rPr lang="en-US" altLang="ko-KR" dirty="0"/>
              <a:t>,</a:t>
            </a:r>
            <a:r>
              <a:rPr lang="ko-KR" altLang="en-US" dirty="0"/>
              <a:t>계획 순으로 진행하겠습니다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32375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회전하며 물체를 탐지하는 모델과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수직으로 움직이며 탐지하는 모델 두 가지를 제작해보았습니다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왼쪽은 현재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360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도를 회전하면서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드론을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탐지하고 있고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오른쪽은 수직으로 이동하며 탐지를 하고 있습니다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87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왼쪽 아래 그림을 살펴보면 만약 물체가 탐지되지 않았다면 인피니티</a:t>
            </a:r>
            <a:r>
              <a:rPr lang="en-US" altLang="ko-KR" dirty="0"/>
              <a:t> </a:t>
            </a:r>
            <a:r>
              <a:rPr lang="ko-KR" altLang="en-US" dirty="0"/>
              <a:t>값으로 출력이 됩니다</a:t>
            </a:r>
            <a:r>
              <a:rPr lang="en-US" altLang="ko-KR" dirty="0"/>
              <a:t>. </a:t>
            </a:r>
            <a:r>
              <a:rPr lang="ko-KR" altLang="en-US" dirty="0"/>
              <a:t>이 때 만약 물체를 탐지하게 되면</a:t>
            </a:r>
            <a:endParaRPr lang="en-US" altLang="ko-KR" dirty="0"/>
          </a:p>
          <a:p>
            <a:r>
              <a:rPr lang="ko-KR" altLang="en-US" dirty="0"/>
              <a:t>빨간색 표시 </a:t>
            </a:r>
            <a:r>
              <a:rPr lang="ko-KR" altLang="en-US" dirty="0" err="1"/>
              <a:t>처럼</a:t>
            </a:r>
            <a:r>
              <a:rPr lang="ko-KR" altLang="en-US" dirty="0"/>
              <a:t> 인피니티 값에서 실수로 변경되는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해당 실수는 거리와 관련된 값입니다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이를 통해 탐지 모델의 각도</a:t>
            </a:r>
            <a:r>
              <a:rPr lang="en-US" altLang="ko-KR" dirty="0"/>
              <a:t>, </a:t>
            </a:r>
            <a:r>
              <a:rPr lang="ko-KR" altLang="en-US" dirty="0"/>
              <a:t>떨어진 거리를 계산하여</a:t>
            </a:r>
            <a:r>
              <a:rPr lang="en-US" altLang="ko-KR" dirty="0"/>
              <a:t> </a:t>
            </a:r>
            <a:r>
              <a:rPr lang="ko-KR" altLang="en-US" dirty="0"/>
              <a:t>물체가 있는 위치까지도 알아낼 수 있는 것 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37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 식별입니다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식별의 경우 </a:t>
            </a:r>
            <a:r>
              <a:rPr lang="ko-KR" altLang="en-US" dirty="0" err="1"/>
              <a:t>케글에서</a:t>
            </a:r>
            <a:r>
              <a:rPr lang="ko-KR" altLang="en-US" dirty="0"/>
              <a:t> </a:t>
            </a:r>
            <a:r>
              <a:rPr lang="ko-KR" altLang="en-US" dirty="0" err="1"/>
              <a:t>드론</a:t>
            </a:r>
            <a:r>
              <a:rPr lang="ko-KR" altLang="en-US" dirty="0"/>
              <a:t> 이미지를 다운받아 학습시켰습니다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왼쪽은 학습 과정을 나타낸 것이고 오른쪽은 학습 결과입니다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24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식별 흐름에 대해 소개하자면 </a:t>
            </a:r>
            <a:r>
              <a:rPr lang="ko-KR" altLang="en-US" dirty="0" err="1"/>
              <a:t>드론의</a:t>
            </a:r>
            <a:r>
              <a:rPr lang="ko-KR" altLang="en-US" dirty="0"/>
              <a:t> 실시간 비디오 스트리밍을</a:t>
            </a:r>
            <a:r>
              <a:rPr lang="en-US" altLang="ko-KR" dirty="0"/>
              <a:t> </a:t>
            </a:r>
            <a:r>
              <a:rPr lang="ko-KR" altLang="en-US" dirty="0"/>
              <a:t>관제시스템으로 전송하고 이를 </a:t>
            </a:r>
            <a:r>
              <a:rPr lang="ko-KR" altLang="en-US" dirty="0" err="1"/>
              <a:t>욜로로</a:t>
            </a:r>
            <a:r>
              <a:rPr lang="ko-KR" altLang="en-US" dirty="0"/>
              <a:t> 보내어 결과를 역순으로 전달하는 방식입니다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61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데모는 앞서 설명한 라이더 모델로 탐지 후 위치를 파악하여</a:t>
            </a:r>
            <a:r>
              <a:rPr lang="en-US" altLang="ko-KR" dirty="0"/>
              <a:t> </a:t>
            </a:r>
            <a:r>
              <a:rPr lang="ko-KR" altLang="en-US" dirty="0"/>
              <a:t>그 위치로 </a:t>
            </a:r>
            <a:r>
              <a:rPr lang="ko-KR" altLang="en-US" dirty="0" err="1"/>
              <a:t>드론이</a:t>
            </a:r>
            <a:r>
              <a:rPr lang="ko-KR" altLang="en-US" dirty="0"/>
              <a:t> 날아가서 어떤 물체인지 식별하는 과정을 담은 영상입니다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984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슬라이드는 다른 식별 시나리오로</a:t>
            </a:r>
            <a:endParaRPr lang="en-US" altLang="ko-KR" dirty="0"/>
          </a:p>
          <a:p>
            <a:r>
              <a:rPr lang="ko-KR" altLang="en-US" dirty="0"/>
              <a:t>탐지를 하지 않고 경계 구역을 지정하여 </a:t>
            </a:r>
            <a:r>
              <a:rPr lang="ko-KR" altLang="en-US" dirty="0" err="1"/>
              <a:t>안티드론이</a:t>
            </a:r>
            <a:r>
              <a:rPr lang="ko-KR" altLang="en-US" dirty="0"/>
              <a:t> 순찰하면서</a:t>
            </a:r>
            <a:r>
              <a:rPr lang="en-US" altLang="ko-KR" dirty="0"/>
              <a:t> </a:t>
            </a:r>
            <a:r>
              <a:rPr lang="ko-KR" altLang="en-US" dirty="0"/>
              <a:t>다른 물체를 파악하는 것 입니다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즉 오른쪽 그림에서 </a:t>
            </a:r>
            <a:r>
              <a:rPr lang="en-US" altLang="ko-KR" dirty="0"/>
              <a:t>1</a:t>
            </a:r>
            <a:r>
              <a:rPr lang="ko-KR" altLang="en-US" dirty="0"/>
              <a:t>번이 </a:t>
            </a:r>
            <a:r>
              <a:rPr lang="ko-KR" altLang="en-US" dirty="0" err="1"/>
              <a:t>안티드론의</a:t>
            </a:r>
            <a:r>
              <a:rPr lang="ko-KR" altLang="en-US" dirty="0"/>
              <a:t> 경계 구역이고 </a:t>
            </a:r>
            <a:r>
              <a:rPr lang="en-US" altLang="ko-KR" dirty="0"/>
              <a:t>2</a:t>
            </a:r>
            <a:r>
              <a:rPr lang="ko-KR" altLang="en-US" dirty="0"/>
              <a:t>번이 무인 비행체의 경로입니다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데모는 </a:t>
            </a:r>
            <a:r>
              <a:rPr lang="en-US" altLang="ko-KR" dirty="0"/>
              <a:t>1</a:t>
            </a:r>
            <a:r>
              <a:rPr lang="ko-KR" altLang="en-US" dirty="0"/>
              <a:t>번과 </a:t>
            </a:r>
            <a:r>
              <a:rPr lang="en-US" altLang="ko-KR" dirty="0"/>
              <a:t>2</a:t>
            </a:r>
            <a:r>
              <a:rPr lang="ko-KR" altLang="en-US" dirty="0"/>
              <a:t>번의 동선이 겹칠 때 식별하는 장면입니다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1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번째로 무력화입니다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</a:t>
            </a:r>
            <a:r>
              <a:rPr lang="ko-KR" altLang="en-US" dirty="0" err="1"/>
              <a:t>하드킬에</a:t>
            </a:r>
            <a:r>
              <a:rPr lang="ko-KR" altLang="en-US" dirty="0"/>
              <a:t> 대해 먼저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저희는 식별 후 </a:t>
            </a:r>
            <a:r>
              <a:rPr lang="ko-KR" altLang="en-US" dirty="0" err="1"/>
              <a:t>허가받지</a:t>
            </a:r>
            <a:r>
              <a:rPr lang="ko-KR" altLang="en-US" dirty="0"/>
              <a:t> 않은 무인 비행체라고 판단되면</a:t>
            </a:r>
            <a:endParaRPr lang="en-US" altLang="ko-KR" dirty="0"/>
          </a:p>
          <a:p>
            <a:r>
              <a:rPr lang="ko-KR" altLang="en-US" dirty="0"/>
              <a:t>해당 무인 비행체의 경로 정보를 관제시스템으로 전송하고 이 경로 정보를 </a:t>
            </a:r>
            <a:r>
              <a:rPr lang="ko-KR" altLang="en-US" dirty="0" err="1"/>
              <a:t>안티드론에서</a:t>
            </a:r>
            <a:r>
              <a:rPr lang="ko-KR" altLang="en-US" dirty="0"/>
              <a:t> 주입하여</a:t>
            </a:r>
            <a:endParaRPr lang="en-US" altLang="ko-KR" dirty="0"/>
          </a:p>
          <a:p>
            <a:r>
              <a:rPr lang="ko-KR" altLang="en-US" dirty="0"/>
              <a:t>무인 비행체를 충돌하는 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2838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좀 더 쉽게 저희가 설계한 충돌 알고리즘에 대해 소개하겠습니다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안티 </a:t>
            </a:r>
            <a:r>
              <a:rPr lang="ko-KR" altLang="en-US" dirty="0" err="1"/>
              <a:t>드론과</a:t>
            </a:r>
            <a:r>
              <a:rPr lang="ko-KR" altLang="en-US" dirty="0"/>
              <a:t> </a:t>
            </a:r>
            <a:r>
              <a:rPr lang="en-US" altLang="ko-KR" dirty="0"/>
              <a:t>attacker </a:t>
            </a:r>
            <a:r>
              <a:rPr lang="ko-KR" altLang="en-US" dirty="0" err="1"/>
              <a:t>드론이</a:t>
            </a:r>
            <a:r>
              <a:rPr lang="ko-KR" altLang="en-US" dirty="0"/>
              <a:t> 각자의 경로를 순찰하고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그러다가 안티 </a:t>
            </a:r>
            <a:r>
              <a:rPr lang="ko-KR" altLang="en-US" dirty="0" err="1"/>
              <a:t>드론이</a:t>
            </a:r>
            <a:r>
              <a:rPr lang="ko-KR" altLang="en-US" dirty="0"/>
              <a:t> </a:t>
            </a:r>
            <a:r>
              <a:rPr lang="en-US" altLang="ko-KR" dirty="0"/>
              <a:t>attacker </a:t>
            </a:r>
            <a:r>
              <a:rPr lang="ko-KR" altLang="en-US" dirty="0" err="1"/>
              <a:t>드론을</a:t>
            </a:r>
            <a:r>
              <a:rPr lang="ko-KR" altLang="en-US" dirty="0"/>
              <a:t> 적발하게 되면 새로운 경로를 </a:t>
            </a:r>
            <a:r>
              <a:rPr lang="ko-KR" altLang="en-US" dirty="0" err="1"/>
              <a:t>입력받아</a:t>
            </a:r>
            <a:endParaRPr lang="en-US" altLang="ko-KR" dirty="0"/>
          </a:p>
          <a:p>
            <a:r>
              <a:rPr lang="ko-KR" altLang="en-US" dirty="0"/>
              <a:t>속도 등을 조절하여 충돌을 진행하는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71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데모는 충돌에 대한 것으로 </a:t>
            </a:r>
            <a:r>
              <a:rPr lang="ko-KR" altLang="en-US" dirty="0" err="1"/>
              <a:t>어테커</a:t>
            </a:r>
            <a:r>
              <a:rPr lang="ko-KR" altLang="en-US" dirty="0"/>
              <a:t> </a:t>
            </a:r>
            <a:r>
              <a:rPr lang="ko-KR" altLang="en-US" dirty="0" err="1"/>
              <a:t>드론의</a:t>
            </a:r>
            <a:r>
              <a:rPr lang="ko-KR" altLang="en-US" dirty="0"/>
              <a:t> 시점에서 촬영했습니다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이유는 실제 충돌 후 통신이 </a:t>
            </a:r>
            <a:r>
              <a:rPr lang="ko-KR" altLang="en-US" dirty="0" err="1"/>
              <a:t>끊키는지</a:t>
            </a:r>
            <a:r>
              <a:rPr lang="ko-KR" altLang="en-US" dirty="0"/>
              <a:t> 알아보기 </a:t>
            </a:r>
            <a:r>
              <a:rPr lang="ko-KR" altLang="en-US" dirty="0" err="1"/>
              <a:t>위함입니다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드론이</a:t>
            </a:r>
            <a:r>
              <a:rPr lang="ko-KR" altLang="en-US" dirty="0"/>
              <a:t> 충돌 후 오른쪽 사진과 같이 관제시스템과 통신이 </a:t>
            </a:r>
            <a:r>
              <a:rPr lang="ko-KR" altLang="en-US" dirty="0" err="1"/>
              <a:t>끊키는</a:t>
            </a:r>
            <a:r>
              <a:rPr lang="ko-KR" altLang="en-US" dirty="0"/>
              <a:t> 것을 확인했습니다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34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이번에는 </a:t>
            </a:r>
            <a:r>
              <a:rPr lang="ko-KR" altLang="en-US" dirty="0" err="1"/>
              <a:t>소프트킬에</a:t>
            </a:r>
            <a:r>
              <a:rPr lang="ko-KR" altLang="en-US" dirty="0"/>
              <a:t> 대해 소개하고자 합니다</a:t>
            </a:r>
            <a:r>
              <a:rPr lang="en-US" altLang="ko-KR" dirty="0"/>
              <a:t>. </a:t>
            </a:r>
            <a:r>
              <a:rPr lang="ko-KR" altLang="en-US" dirty="0"/>
              <a:t>그 중 저희는 </a:t>
            </a:r>
            <a:r>
              <a:rPr lang="en-US" altLang="ko-KR" dirty="0"/>
              <a:t>GPS </a:t>
            </a:r>
            <a:r>
              <a:rPr lang="ko-KR" altLang="en-US" dirty="0" err="1"/>
              <a:t>스푸핑을</a:t>
            </a:r>
            <a:r>
              <a:rPr lang="ko-KR" altLang="en-US" dirty="0"/>
              <a:t> 사용했습니다</a:t>
            </a:r>
            <a:r>
              <a:rPr lang="en-US" altLang="ko-KR" dirty="0"/>
              <a:t>.,</a:t>
            </a:r>
          </a:p>
          <a:p>
            <a:r>
              <a:rPr lang="en-US" altLang="ko-KR" dirty="0"/>
              <a:t>GPS </a:t>
            </a:r>
            <a:r>
              <a:rPr lang="ko-KR" altLang="en-US" dirty="0" err="1"/>
              <a:t>스푸핑이란</a:t>
            </a:r>
            <a:r>
              <a:rPr lang="ko-KR" altLang="en-US" dirty="0"/>
              <a:t> 조작한 </a:t>
            </a:r>
            <a:r>
              <a:rPr lang="en-US" altLang="ko-KR" dirty="0"/>
              <a:t>GPS</a:t>
            </a:r>
            <a:r>
              <a:rPr lang="ko-KR" altLang="en-US" dirty="0"/>
              <a:t>를 선택하도록 유도하는 것입니다</a:t>
            </a:r>
            <a:r>
              <a:rPr lang="en-US" altLang="ko-KR" dirty="0"/>
              <a:t>. </a:t>
            </a:r>
            <a:r>
              <a:rPr lang="ko-KR" altLang="en-US" dirty="0"/>
              <a:t>예로 위성의 위치나</a:t>
            </a:r>
            <a:endParaRPr lang="en-US" altLang="ko-KR" dirty="0"/>
          </a:p>
          <a:p>
            <a:r>
              <a:rPr lang="ko-KR" altLang="en-US" dirty="0"/>
              <a:t>시간을 이동시켜 조작된 </a:t>
            </a:r>
            <a:r>
              <a:rPr lang="en-US" altLang="ko-KR" dirty="0" err="1"/>
              <a:t>gps</a:t>
            </a:r>
            <a:r>
              <a:rPr lang="ko-KR" altLang="en-US" dirty="0"/>
              <a:t>를 선택하게 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그러나 현재 시뮬레이터 상에서는 앞서 설명한 방법처럼 위성을 조작한다는 이런 환경은</a:t>
            </a:r>
            <a:endParaRPr lang="en-US" altLang="ko-KR" dirty="0"/>
          </a:p>
          <a:p>
            <a:r>
              <a:rPr lang="ko-KR" altLang="en-US" dirty="0"/>
              <a:t>제공되지 않기 때문에 힘들다고 판단했습니다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 err="1"/>
              <a:t>fake_gps</a:t>
            </a:r>
            <a:r>
              <a:rPr lang="en-US" altLang="ko-KR" dirty="0"/>
              <a:t> module</a:t>
            </a:r>
            <a:r>
              <a:rPr lang="ko-KR" altLang="en-US" dirty="0"/>
              <a:t>을 생성하여 </a:t>
            </a:r>
            <a:r>
              <a:rPr lang="en-US" altLang="ko-KR" dirty="0"/>
              <a:t>attacker drone</a:t>
            </a:r>
            <a:r>
              <a:rPr lang="ko-KR" altLang="en-US" dirty="0"/>
              <a:t>에 직접 주입하여 실험했습니다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489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본격적인 발표에 들어가기 앞서 저희 역할을 간단하게 소개하자면</a:t>
            </a:r>
            <a:r>
              <a:rPr lang="en-US" altLang="ko-KR" dirty="0"/>
              <a:t> </a:t>
            </a:r>
            <a:r>
              <a:rPr lang="ko-KR" altLang="en-US" dirty="0"/>
              <a:t>저는 주로 </a:t>
            </a:r>
            <a:r>
              <a:rPr lang="en-US" altLang="ko-KR" dirty="0"/>
              <a:t>PX4</a:t>
            </a:r>
            <a:r>
              <a:rPr lang="ko-KR" altLang="en-US" dirty="0"/>
              <a:t> </a:t>
            </a:r>
            <a:r>
              <a:rPr lang="ko-KR" altLang="en-US" dirty="0" err="1"/>
              <a:t>오토파일럿</a:t>
            </a:r>
            <a:r>
              <a:rPr lang="ko-KR" altLang="en-US" dirty="0"/>
              <a:t> 오픈 소스에 대해 연구 및 구현했고</a:t>
            </a:r>
            <a:r>
              <a:rPr lang="en-US" altLang="ko-KR" dirty="0"/>
              <a:t> </a:t>
            </a:r>
            <a:r>
              <a:rPr lang="ko-KR" altLang="en-US" dirty="0"/>
              <a:t>하늘 학우는 </a:t>
            </a:r>
            <a:r>
              <a:rPr lang="en-US" altLang="ko-KR" dirty="0"/>
              <a:t>ROS, </a:t>
            </a:r>
            <a:r>
              <a:rPr lang="en-US" altLang="ko-KR" dirty="0" err="1"/>
              <a:t>NuttX</a:t>
            </a:r>
            <a:r>
              <a:rPr lang="en-US" altLang="ko-KR" dirty="0"/>
              <a:t> Yolo</a:t>
            </a:r>
            <a:r>
              <a:rPr lang="ko-KR" altLang="en-US" dirty="0"/>
              <a:t>에 대해 분석하고 이와 관련한 라이브러리를 활용하는</a:t>
            </a:r>
            <a:r>
              <a:rPr lang="en-US" altLang="ko-KR" dirty="0"/>
              <a:t> </a:t>
            </a:r>
            <a:r>
              <a:rPr lang="ko-KR" altLang="en-US" dirty="0"/>
              <a:t>역할을 수행했습니다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14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데모 영상은 페이크 </a:t>
            </a:r>
            <a:r>
              <a:rPr lang="en-US" altLang="ko-KR" dirty="0" err="1"/>
              <a:t>gps</a:t>
            </a:r>
            <a:r>
              <a:rPr lang="en-US" altLang="ko-KR" dirty="0"/>
              <a:t> </a:t>
            </a:r>
            <a:r>
              <a:rPr lang="ko-KR" altLang="en-US" dirty="0"/>
              <a:t>설계에 관한 가이드라인을 따라서</a:t>
            </a:r>
            <a:r>
              <a:rPr lang="en-US" altLang="ko-KR" dirty="0"/>
              <a:t> </a:t>
            </a:r>
            <a:r>
              <a:rPr lang="ko-KR" altLang="en-US" dirty="0"/>
              <a:t>진행한 결과입니다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가이드라인대로 설계한 </a:t>
            </a:r>
            <a:r>
              <a:rPr lang="en-US" altLang="ko-KR" dirty="0" err="1"/>
              <a:t>fake_gps</a:t>
            </a:r>
            <a:r>
              <a:rPr lang="en-US" altLang="ko-KR" dirty="0"/>
              <a:t> </a:t>
            </a:r>
            <a:r>
              <a:rPr lang="ko-KR" altLang="en-US" dirty="0"/>
              <a:t>모듈의 경우 제자리에 그대로 서있는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080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</a:t>
            </a:r>
            <a:r>
              <a:rPr lang="en-US" altLang="ko-KR" dirty="0" err="1"/>
              <a:t>hpp</a:t>
            </a:r>
            <a:r>
              <a:rPr lang="ko-KR" altLang="en-US" dirty="0"/>
              <a:t>파일과 </a:t>
            </a:r>
            <a:r>
              <a:rPr lang="en-US" altLang="ko-KR" dirty="0" err="1"/>
              <a:t>cpp</a:t>
            </a:r>
            <a:r>
              <a:rPr lang="ko-KR" altLang="en-US" dirty="0"/>
              <a:t>파일은 가이드라인이 아닌</a:t>
            </a:r>
            <a:r>
              <a:rPr lang="en-US" altLang="ko-KR" dirty="0"/>
              <a:t> </a:t>
            </a:r>
            <a:r>
              <a:rPr lang="ko-KR" altLang="en-US" dirty="0"/>
              <a:t>직접 설계한 코드 일부입니다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그림의 </a:t>
            </a:r>
            <a:r>
              <a:rPr lang="ko-KR" altLang="en-US" dirty="0" err="1"/>
              <a:t>렛의</a:t>
            </a:r>
            <a:r>
              <a:rPr lang="ko-KR" altLang="en-US" dirty="0"/>
              <a:t> 경우 위도를 뜻하고 론의 경우 경도를 뜻합니다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알트는</a:t>
            </a:r>
            <a:r>
              <a:rPr lang="ko-KR" altLang="en-US" dirty="0"/>
              <a:t> 고도를 뜻하고 아래 </a:t>
            </a:r>
            <a:r>
              <a:rPr lang="ko-KR" altLang="en-US" dirty="0" err="1"/>
              <a:t>배리언스</a:t>
            </a:r>
            <a:r>
              <a:rPr lang="ko-KR" altLang="en-US" dirty="0"/>
              <a:t> </a:t>
            </a:r>
            <a:r>
              <a:rPr lang="en-US" altLang="ko-KR" dirty="0" err="1"/>
              <a:t>m_s</a:t>
            </a:r>
            <a:r>
              <a:rPr lang="ko-KR" altLang="en-US" dirty="0"/>
              <a:t>는 속도 </a:t>
            </a:r>
            <a:r>
              <a:rPr lang="ko-KR" altLang="en-US" dirty="0" err="1"/>
              <a:t>배리언스</a:t>
            </a:r>
            <a:r>
              <a:rPr lang="ko-KR" altLang="en-US" dirty="0"/>
              <a:t> </a:t>
            </a:r>
            <a:r>
              <a:rPr lang="ko-KR" altLang="en-US" dirty="0" err="1"/>
              <a:t>래드는</a:t>
            </a:r>
            <a:r>
              <a:rPr lang="ko-KR" altLang="en-US" dirty="0"/>
              <a:t> 각도를 의미합니다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코드만 보았을 때 일정 속도와 각도를 유지하여 높이가 </a:t>
            </a:r>
            <a:r>
              <a:rPr lang="en-US" altLang="ko-KR" dirty="0"/>
              <a:t>0</a:t>
            </a:r>
            <a:r>
              <a:rPr lang="ko-KR" altLang="en-US" dirty="0"/>
              <a:t>인 지점으로 </a:t>
            </a:r>
            <a:r>
              <a:rPr lang="ko-KR" altLang="en-US" dirty="0" err="1"/>
              <a:t>드론이</a:t>
            </a:r>
            <a:r>
              <a:rPr lang="ko-KR" altLang="en-US" dirty="0"/>
              <a:t> 간다는 것을 확인할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단순하게 </a:t>
            </a:r>
            <a:r>
              <a:rPr lang="ko-KR" altLang="en-US" dirty="0" err="1"/>
              <a:t>드론을</a:t>
            </a:r>
            <a:r>
              <a:rPr lang="ko-KR" altLang="en-US" dirty="0"/>
              <a:t> </a:t>
            </a:r>
            <a:r>
              <a:rPr lang="ko-KR" altLang="en-US" dirty="0" err="1"/>
              <a:t>랜드시키는</a:t>
            </a:r>
            <a:r>
              <a:rPr lang="ko-KR" altLang="en-US" dirty="0"/>
              <a:t> 목적이 아닌 바닥으로 특정 속도를 유지하여 추락시키는데 목적이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8300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데모는 앞서 설계한 페이크  </a:t>
            </a:r>
            <a:r>
              <a:rPr lang="en-US" altLang="ko-KR" dirty="0" err="1"/>
              <a:t>gps</a:t>
            </a:r>
            <a:r>
              <a:rPr lang="ko-KR" altLang="en-US" dirty="0"/>
              <a:t> 삽입 결과입니다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오른쪽 첫 번째 그림에서 페이크 </a:t>
            </a:r>
            <a:r>
              <a:rPr lang="en-US" altLang="ko-KR" dirty="0" err="1"/>
              <a:t>gps</a:t>
            </a:r>
            <a:r>
              <a:rPr lang="ko-KR" altLang="en-US" dirty="0"/>
              <a:t> 스타트라는 명령과</a:t>
            </a:r>
            <a:endParaRPr lang="en-US" altLang="ko-KR" dirty="0"/>
          </a:p>
          <a:p>
            <a:r>
              <a:rPr lang="ko-KR" altLang="en-US" dirty="0"/>
              <a:t>기존에 사용하고 있던 </a:t>
            </a:r>
            <a:r>
              <a:rPr lang="en-US" altLang="ko-KR" dirty="0" err="1"/>
              <a:t>gps</a:t>
            </a:r>
            <a:r>
              <a:rPr lang="ko-KR" altLang="en-US" dirty="0"/>
              <a:t>를 </a:t>
            </a:r>
            <a:r>
              <a:rPr lang="en-US" altLang="ko-KR" dirty="0"/>
              <a:t>off</a:t>
            </a:r>
            <a:r>
              <a:rPr lang="ko-KR" altLang="en-US" dirty="0"/>
              <a:t>하여 </a:t>
            </a:r>
            <a:r>
              <a:rPr lang="en-US" altLang="ko-KR" dirty="0" err="1"/>
              <a:t>gps</a:t>
            </a:r>
            <a:r>
              <a:rPr lang="en-US" altLang="ko-KR" dirty="0"/>
              <a:t> </a:t>
            </a:r>
            <a:r>
              <a:rPr lang="ko-KR" altLang="en-US" dirty="0" err="1"/>
              <a:t>스푸핑을</a:t>
            </a:r>
            <a:r>
              <a:rPr lang="ko-KR" altLang="en-US" dirty="0"/>
              <a:t> 구현했습니다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성공적으로 추락 후 </a:t>
            </a:r>
            <a:r>
              <a:rPr lang="ko-KR" altLang="en-US" dirty="0" err="1"/>
              <a:t>드론이</a:t>
            </a:r>
            <a:r>
              <a:rPr lang="ko-KR" altLang="en-US" dirty="0"/>
              <a:t> 파괴되는 것을 확인할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602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에서 수행한 결과와</a:t>
            </a:r>
            <a:endParaRPr lang="en-US" altLang="ko-KR" dirty="0"/>
          </a:p>
          <a:p>
            <a:r>
              <a:rPr lang="ko-KR" altLang="en-US" dirty="0" err="1"/>
              <a:t>캡스톤디자인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에서 수행할 계획에 대해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369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우선 저희는 </a:t>
            </a:r>
            <a:r>
              <a:rPr lang="en-US" altLang="ko-KR" dirty="0"/>
              <a:t>px4 </a:t>
            </a:r>
            <a:r>
              <a:rPr lang="ko-KR" altLang="en-US" dirty="0" err="1"/>
              <a:t>오토파일럿</a:t>
            </a:r>
            <a:r>
              <a:rPr lang="ko-KR" altLang="en-US" dirty="0"/>
              <a:t> 오픈 소스에 대해 공부했고</a:t>
            </a:r>
            <a:endParaRPr lang="en-US" altLang="ko-KR" dirty="0"/>
          </a:p>
          <a:p>
            <a:r>
              <a:rPr lang="ko-KR" altLang="en-US" dirty="0"/>
              <a:t>탐지</a:t>
            </a:r>
            <a:r>
              <a:rPr lang="en-US" altLang="ko-KR" dirty="0"/>
              <a:t>, </a:t>
            </a:r>
            <a:r>
              <a:rPr lang="ko-KR" altLang="en-US" dirty="0"/>
              <a:t>식별</a:t>
            </a:r>
            <a:r>
              <a:rPr lang="en-US" altLang="ko-KR" dirty="0"/>
              <a:t>, </a:t>
            </a:r>
            <a:r>
              <a:rPr lang="ko-KR" altLang="en-US" dirty="0" err="1"/>
              <a:t>하드킬</a:t>
            </a:r>
            <a:r>
              <a:rPr lang="en-US" altLang="ko-KR" dirty="0"/>
              <a:t>, </a:t>
            </a:r>
            <a:r>
              <a:rPr lang="ko-KR" altLang="en-US" dirty="0" err="1"/>
              <a:t>소프트킬을</a:t>
            </a:r>
            <a:r>
              <a:rPr lang="ko-KR" altLang="en-US" dirty="0"/>
              <a:t> 구현 완료했습니다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캡스톤</a:t>
            </a:r>
            <a:r>
              <a:rPr lang="ko-KR" altLang="en-US" dirty="0"/>
              <a:t> 디자인</a:t>
            </a:r>
            <a:r>
              <a:rPr lang="en-US" altLang="ko-KR" dirty="0"/>
              <a:t>2</a:t>
            </a:r>
            <a:r>
              <a:rPr lang="ko-KR" altLang="en-US" dirty="0"/>
              <a:t>에서는</a:t>
            </a:r>
            <a:endParaRPr lang="en-US" altLang="ko-KR" dirty="0"/>
          </a:p>
          <a:p>
            <a:r>
              <a:rPr lang="ko-KR" altLang="en-US" dirty="0"/>
              <a:t>현재 저희가 이 일련의 과정이 실시간 처리가 되지 않는다는 문제가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2</a:t>
            </a:r>
            <a:r>
              <a:rPr lang="ko-KR" altLang="en-US" dirty="0"/>
              <a:t>에서 실시간 처리로 전체 과정을 통합해보는 것도 좋을 것 같다는 생각이 들었습니다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두 번째로 앞서 소개한 무력화 방법 중 충돌 방식은 단순하게 경로를 받아와 쫓아가는 </a:t>
            </a:r>
            <a:r>
              <a:rPr lang="ko-KR" altLang="en-US" dirty="0" err="1"/>
              <a:t>방식이였는데</a:t>
            </a:r>
            <a:endParaRPr lang="en-US" altLang="ko-KR" dirty="0"/>
          </a:p>
          <a:p>
            <a:r>
              <a:rPr lang="ko-KR" altLang="en-US" dirty="0"/>
              <a:t>만약 </a:t>
            </a:r>
            <a:r>
              <a:rPr lang="ko-KR" altLang="en-US" dirty="0" err="1"/>
              <a:t>드론의</a:t>
            </a:r>
            <a:r>
              <a:rPr lang="ko-KR" altLang="en-US" dirty="0"/>
              <a:t> 경로가 자주 변경되는 상황이라면 저희가 설계한 충돌 방식으로는 한계가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머신 러닝 등을 활용하여 경로를 예측하여 충돌시키는 알고리즘을 구현할 계획입니다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마지막으로 </a:t>
            </a:r>
            <a:r>
              <a:rPr lang="ko-KR" altLang="en-US" dirty="0" err="1"/>
              <a:t>안티드론이</a:t>
            </a:r>
            <a:r>
              <a:rPr lang="ko-KR" altLang="en-US" dirty="0"/>
              <a:t> 아닌 공격자 </a:t>
            </a:r>
            <a:r>
              <a:rPr lang="ko-KR" altLang="en-US" dirty="0" err="1"/>
              <a:t>드론을</a:t>
            </a:r>
            <a:r>
              <a:rPr lang="ko-KR" altLang="en-US" dirty="0"/>
              <a:t> 생성하여 공유기를 해킹하는 등의 연구를 진행할 계획입니다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509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 발표를 마치겠습니다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817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 번째로 </a:t>
            </a:r>
            <a:r>
              <a:rPr lang="ko-KR" altLang="en-US" dirty="0" err="1"/>
              <a:t>안티드론</a:t>
            </a:r>
            <a:r>
              <a:rPr lang="ko-KR" altLang="en-US" dirty="0"/>
              <a:t> 소개입니다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287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안티드론을</a:t>
            </a:r>
            <a:r>
              <a:rPr lang="ko-KR" altLang="en-US" dirty="0"/>
              <a:t> 설명하기 앞서 </a:t>
            </a:r>
            <a:r>
              <a:rPr lang="ko-KR" altLang="en-US" dirty="0" err="1"/>
              <a:t>드론에</a:t>
            </a:r>
            <a:r>
              <a:rPr lang="ko-KR" altLang="en-US" dirty="0"/>
              <a:t> 대해 간략하게 설명하겠습니다</a:t>
            </a:r>
            <a:r>
              <a:rPr lang="en-US" altLang="ko-KR" dirty="0"/>
              <a:t>. </a:t>
            </a:r>
            <a:r>
              <a:rPr lang="ko-KR" altLang="en-US" dirty="0" err="1"/>
              <a:t>드론은</a:t>
            </a:r>
            <a:r>
              <a:rPr lang="ko-KR" altLang="en-US" dirty="0"/>
              <a:t> </a:t>
            </a:r>
            <a:r>
              <a:rPr lang="ko-KR" altLang="en-US" dirty="0" err="1"/>
              <a:t>무인비행체로</a:t>
            </a:r>
            <a:r>
              <a:rPr lang="ko-KR" altLang="en-US" dirty="0"/>
              <a:t> 방송 촬영</a:t>
            </a:r>
            <a:r>
              <a:rPr lang="en-US" altLang="ko-KR" dirty="0"/>
              <a:t>, </a:t>
            </a:r>
            <a:r>
              <a:rPr lang="ko-KR" altLang="en-US" dirty="0" err="1"/>
              <a:t>드론</a:t>
            </a:r>
            <a:r>
              <a:rPr lang="ko-KR" altLang="en-US" dirty="0"/>
              <a:t> 택배 등 현재 많은 분야에 활용되고 있고 </a:t>
            </a:r>
            <a:r>
              <a:rPr lang="ko-KR" altLang="en-US" dirty="0" err="1"/>
              <a:t>드론</a:t>
            </a:r>
            <a:r>
              <a:rPr lang="ko-KR" altLang="en-US" dirty="0"/>
              <a:t> 시장이 점점 증가하고 있는 추세입니다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드론</a:t>
            </a:r>
            <a:r>
              <a:rPr lang="ko-KR" altLang="en-US" dirty="0"/>
              <a:t> 시장이 증가함에 따라 </a:t>
            </a:r>
            <a:r>
              <a:rPr lang="ko-KR" altLang="en-US" dirty="0" err="1"/>
              <a:t>드론을</a:t>
            </a:r>
            <a:r>
              <a:rPr lang="ko-KR" altLang="en-US" dirty="0"/>
              <a:t> 사용한 범죄와 사고 또한 증가한다는 것을</a:t>
            </a:r>
            <a:r>
              <a:rPr lang="en-US" altLang="ko-KR" dirty="0"/>
              <a:t> </a:t>
            </a:r>
            <a:r>
              <a:rPr lang="ko-KR" altLang="en-US" dirty="0"/>
              <a:t>오른쪽 통계로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오른쪽 통계의 경우 영국의 </a:t>
            </a:r>
            <a:r>
              <a:rPr lang="ko-KR" altLang="en-US" dirty="0" err="1"/>
              <a:t>드론</a:t>
            </a:r>
            <a:r>
              <a:rPr lang="ko-KR" altLang="en-US" dirty="0"/>
              <a:t> 범죄와 관련한 </a:t>
            </a:r>
            <a:r>
              <a:rPr lang="en-US" altLang="ko-KR" dirty="0"/>
              <a:t>2013</a:t>
            </a:r>
            <a:r>
              <a:rPr lang="ko-KR" altLang="en-US" dirty="0"/>
              <a:t>년부터 </a:t>
            </a:r>
            <a:r>
              <a:rPr lang="en-US" altLang="ko-KR" dirty="0"/>
              <a:t>2016</a:t>
            </a:r>
            <a:r>
              <a:rPr lang="ko-KR" altLang="en-US" dirty="0"/>
              <a:t>년 까지의 데이터로</a:t>
            </a:r>
            <a:r>
              <a:rPr lang="en-US" altLang="ko-KR" dirty="0"/>
              <a:t> </a:t>
            </a:r>
            <a:r>
              <a:rPr lang="ko-KR" altLang="en-US" dirty="0"/>
              <a:t>해마다 증가하는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414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나온것이</a:t>
            </a:r>
            <a:r>
              <a:rPr lang="ko-KR" altLang="en-US" dirty="0"/>
              <a:t> </a:t>
            </a:r>
            <a:r>
              <a:rPr lang="ko-KR" altLang="en-US" dirty="0" err="1"/>
              <a:t>안티드론이라는</a:t>
            </a:r>
            <a:r>
              <a:rPr lang="ko-KR" altLang="en-US" dirty="0"/>
              <a:t> 개념입니다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안티드론이란</a:t>
            </a:r>
            <a:r>
              <a:rPr lang="ko-KR" altLang="en-US" dirty="0"/>
              <a:t> </a:t>
            </a:r>
            <a:r>
              <a:rPr lang="ko-KR" altLang="en-US" dirty="0" err="1"/>
              <a:t>무인비행체로</a:t>
            </a:r>
            <a:r>
              <a:rPr lang="ko-KR" altLang="en-US" dirty="0"/>
              <a:t> 야기되는 범죄와 테러를 예방하는 목적을 가진 </a:t>
            </a:r>
            <a:r>
              <a:rPr lang="ko-KR" altLang="en-US" dirty="0" err="1"/>
              <a:t>드론입니다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주로 탐지는 음향</a:t>
            </a:r>
            <a:r>
              <a:rPr lang="en-US" altLang="ko-KR" dirty="0"/>
              <a:t>, </a:t>
            </a:r>
            <a:r>
              <a:rPr lang="ko-KR" altLang="en-US" dirty="0"/>
              <a:t>방향</a:t>
            </a:r>
            <a:r>
              <a:rPr lang="en-US" altLang="ko-KR" dirty="0"/>
              <a:t>, </a:t>
            </a:r>
            <a:r>
              <a:rPr lang="ko-KR" altLang="en-US" dirty="0"/>
              <a:t>레이더</a:t>
            </a:r>
            <a:r>
              <a:rPr lang="en-US" altLang="ko-KR" dirty="0"/>
              <a:t>, </a:t>
            </a:r>
            <a:r>
              <a:rPr lang="ko-KR" altLang="en-US" dirty="0"/>
              <a:t>카메라를 활용하고</a:t>
            </a:r>
            <a:endParaRPr lang="en-US" altLang="ko-KR" dirty="0"/>
          </a:p>
          <a:p>
            <a:r>
              <a:rPr lang="ko-KR" altLang="en-US" dirty="0"/>
              <a:t>무력화는 총기나 레이저를 쏴 </a:t>
            </a:r>
            <a:r>
              <a:rPr lang="ko-KR" altLang="en-US" dirty="0" err="1"/>
              <a:t>하드하게</a:t>
            </a:r>
            <a:r>
              <a:rPr lang="ko-KR" altLang="en-US" dirty="0"/>
              <a:t> 제압하는 방법과</a:t>
            </a:r>
            <a:endParaRPr lang="en-US" altLang="ko-KR" dirty="0"/>
          </a:p>
          <a:p>
            <a:r>
              <a:rPr lang="ko-KR" altLang="en-US" dirty="0" err="1"/>
              <a:t>스푸핑</a:t>
            </a:r>
            <a:r>
              <a:rPr lang="ko-KR" altLang="en-US" dirty="0"/>
              <a:t> </a:t>
            </a:r>
            <a:r>
              <a:rPr lang="ko-KR" altLang="en-US" dirty="0" err="1"/>
              <a:t>재밍과</a:t>
            </a:r>
            <a:r>
              <a:rPr lang="ko-KR" altLang="en-US" dirty="0"/>
              <a:t> 같은 방식으로 </a:t>
            </a:r>
            <a:r>
              <a:rPr lang="ko-KR" altLang="en-US" dirty="0" err="1"/>
              <a:t>소프트하게</a:t>
            </a:r>
            <a:r>
              <a:rPr lang="ko-KR" altLang="en-US" dirty="0"/>
              <a:t> 제압하는 방법이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국내에서는 평창 올림픽에서도 </a:t>
            </a:r>
            <a:r>
              <a:rPr lang="ko-KR" altLang="en-US" dirty="0" err="1"/>
              <a:t>안티드론이</a:t>
            </a:r>
            <a:r>
              <a:rPr lang="ko-KR" altLang="en-US" dirty="0"/>
              <a:t> 활용되었던 사례가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072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두 번째로 </a:t>
            </a:r>
            <a:r>
              <a:rPr lang="ko-KR" altLang="en-US" dirty="0" err="1"/>
              <a:t>안티드론을</a:t>
            </a:r>
            <a:r>
              <a:rPr lang="ko-KR" altLang="en-US" dirty="0"/>
              <a:t> 개발하기 위해</a:t>
            </a:r>
            <a:endParaRPr lang="en-US" altLang="ko-KR" dirty="0"/>
          </a:p>
          <a:p>
            <a:r>
              <a:rPr lang="ko-KR" altLang="en-US" dirty="0"/>
              <a:t>조사한 자료들에 대해 소개하고자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158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SITL</a:t>
            </a:r>
            <a:r>
              <a:rPr lang="ko-KR" altLang="en-US" dirty="0"/>
              <a:t>이란 </a:t>
            </a:r>
            <a:r>
              <a:rPr lang="ko-KR" altLang="en-US" dirty="0" err="1"/>
              <a:t>드론과</a:t>
            </a:r>
            <a:r>
              <a:rPr lang="ko-KR" altLang="en-US" dirty="0"/>
              <a:t> 같은 로봇을 빌드하고 테스트 해볼 수 있는 시뮬레이션 프로그램을 말합니다</a:t>
            </a:r>
            <a:r>
              <a:rPr lang="en-US" altLang="ko-KR" dirty="0"/>
              <a:t>. </a:t>
            </a:r>
            <a:r>
              <a:rPr lang="ko-KR" altLang="en-US" dirty="0"/>
              <a:t>개발한 함수를 안전하게 테스트하고 디버깅 가능하다는 장점이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810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ROS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로봇 응용 프로그램 개발을 위한 운영체제와 같은 로봇 플랫폼입니다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PX4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ko-KR" alt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넛엑스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뿐 만 아니라 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ROS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에서도 동작 가능합니다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D180E-C97D-43E2-A5E5-52C2201ABF5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244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CAA034-24ED-BE3A-3290-A56885F13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F68F3B-32E3-40B6-BC2A-51F2438763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3E8F07-B15A-C062-0577-8ED14B545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F34E9E-D421-5BCE-2ACC-81089CE2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F9288A-AB56-C9DD-0458-1B780917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458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AC71A9-F7A6-EB13-1558-CC24DFCF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C8E99F4-AE49-1C12-532A-CB5229B1A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CFB7F-097A-0AF6-67EC-7FB4052A5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610B4D-388F-FE74-ACBA-95F90B06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BFCD59-1725-B7D0-A692-0353356E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270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DB371D-3A42-8012-30B5-7C8F1F4F12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46D27A-E94E-DFBD-3A21-E623D25BA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0C01D-B009-2DB1-C72B-4C1BA3DF9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7B4D60-C49D-978D-ABD6-C32A2978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5DA4C6-E887-2FDF-B96B-4BA1EE20C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36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06ECA-5282-A052-51CB-63B02A05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F3C45-3543-3D7F-AB57-F154582E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53B02F-A7FE-0274-3B29-942DFFA1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DAC85D-F755-6173-0D61-F18E800D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8214E3-CD82-E6E7-6418-89C157F22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A6A27C-1632-1BF0-E366-428BCC63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76558F-F5CB-EC67-1CED-E69558BB7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8F61D-F6E0-DBB6-7023-BE0C64222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F9BD0D-AD1D-ADAE-7696-4402A0CD2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E6F3EE-FB4D-6869-AE3F-99358D42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114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A59C0-3B3E-C534-FCF1-06E55624B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63907-45AB-2892-FA43-91E4C1EC4B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ACDE11-A4E4-2508-6FFE-7B4C1B736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75CD8C-D7A3-8A74-C3F4-C293E8CD9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CB368B-011B-3F50-B16F-B5D1FE997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5721755-7716-DD31-058B-15272752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00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EA8F8B-A0D4-A5B9-ADAF-D03EA3D14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836433-F9D2-CE59-D13E-0CE960508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D7D94-6559-E22A-E94A-238B8D6476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36B506-B6E9-D12F-B0CE-D5CFDF8CA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AFBDB3D-6DEA-B254-456C-BB7EB86A30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140576-3041-96BE-090A-624A8028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C24CED-2C7D-8EB0-3E6A-62837B86D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C57674-C43D-B900-FE44-DA316E5D9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94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9F869F-3AA8-7A42-BA44-DB157F71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25BA57-CE1A-9A69-6BE1-57922D62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30A80A-9066-A8B3-C754-31ABE5690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4BA767-12C7-65A5-7C8E-E18A2853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260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2F7A36-BCE7-A1C8-6318-92248718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8D3494-D2BD-47FF-A8C2-8F0314E50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83516A-7355-7259-4E97-B610760A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824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C94D9-E857-0CB8-A3DF-24C9F82DD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619FFB-18C2-F9B1-5674-4D1B5178A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704FCEF-C2CF-94A7-F4A5-5F2E06D366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6F4E76-B30D-AA70-122F-2A4D8E05E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495B63-8D69-E564-F65B-46B845D06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57FC14-12AA-855E-9EB8-4FDAC97A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03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0E942-64D6-C7F0-739C-3922B12E6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67FEBF0-06C6-30B5-6A12-FBB3027A96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40BA35-A749-2BBD-E0AC-B369015C7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1B5633-1CB6-067C-F1F3-5070798D8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8BA498-A271-3412-A9BF-95F208311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ACB69-2C73-23F9-367F-3D8B68B0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672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E5D875E-D139-7E10-B2BB-EBF51B945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5BC7E-D4BA-377E-36D8-FB2294375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787914-1AD1-9AF2-5CF5-11155983FD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9C365-BACA-4935-B0B1-FFA8BC1DE442}" type="datetimeFigureOut">
              <a:rPr lang="ko-KR" altLang="en-US" smtClean="0"/>
              <a:t>2022-06-08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4BF436-BE94-FD41-762B-FAA1F6851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F72527-0059-CECF-87EB-7BC677BED6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8CCB1-9B85-4DF5-883F-D0EFFF5990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529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3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shnuzxd.gitbooks.io/px4-development-guide/content/en/advanced/fake_gps.html" TargetMode="Externa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hyperlink" Target="https://github.com/myeongju-kim/PX4_ANTI_DRON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8BB50A5-5145-8E87-1FAC-5C6348401C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7FF99-C791-49AC-07F9-56FA6A498DB2}"/>
              </a:ext>
            </a:extLst>
          </p:cNvPr>
          <p:cNvSpPr txBox="1"/>
          <p:nvPr/>
        </p:nvSpPr>
        <p:spPr>
          <a:xfrm>
            <a:off x="122924" y="3547972"/>
            <a:ext cx="801114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PX4 Autopilot</a:t>
            </a:r>
            <a:r>
              <a:rPr lang="ko-KR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을 </a:t>
            </a:r>
            <a:endParaRPr lang="en-US" altLang="ko-K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r>
              <a:rPr lang="ko-KR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활용한 </a:t>
            </a:r>
            <a:r>
              <a:rPr lang="ko-KR" altLang="en-US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안티드론</a:t>
            </a:r>
            <a:r>
              <a:rPr lang="ko-KR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개발</a:t>
            </a:r>
            <a:endParaRPr lang="en-US" altLang="ko-K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88B89A-4B9A-3C91-E5B3-C76101DAD749}"/>
              </a:ext>
            </a:extLst>
          </p:cNvPr>
          <p:cNvSpPr txBox="1"/>
          <p:nvPr/>
        </p:nvSpPr>
        <p:spPr>
          <a:xfrm>
            <a:off x="246634" y="5766114"/>
            <a:ext cx="3988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김명주</a:t>
            </a:r>
            <a:r>
              <a:rPr lang="en-US" altLang="ko-KR" sz="2000" dirty="0">
                <a:solidFill>
                  <a:schemeClr val="bg1"/>
                </a:solidFill>
              </a:rPr>
              <a:t>, </a:t>
            </a:r>
            <a:r>
              <a:rPr lang="ko-KR" altLang="en-US" sz="2000" dirty="0" err="1">
                <a:solidFill>
                  <a:schemeClr val="bg1"/>
                </a:solidFill>
              </a:rPr>
              <a:t>박하늘</a:t>
            </a:r>
            <a:r>
              <a:rPr lang="ko-KR" altLang="en-US" sz="2000" dirty="0">
                <a:solidFill>
                  <a:schemeClr val="bg1"/>
                </a:solidFill>
              </a:rPr>
              <a:t> </a:t>
            </a:r>
            <a:r>
              <a:rPr lang="en-US" altLang="ko-KR" sz="2000" dirty="0">
                <a:solidFill>
                  <a:schemeClr val="bg1"/>
                </a:solidFill>
              </a:rPr>
              <a:t>| [</a:t>
            </a:r>
            <a:r>
              <a:rPr lang="ko-KR" altLang="en-US" sz="2000" dirty="0" err="1">
                <a:solidFill>
                  <a:schemeClr val="bg1"/>
                </a:solidFill>
              </a:rPr>
              <a:t>안티드론</a:t>
            </a:r>
            <a:r>
              <a:rPr lang="en-US" altLang="ko-KR" sz="2000" dirty="0">
                <a:solidFill>
                  <a:schemeClr val="bg1"/>
                </a:solidFill>
              </a:rPr>
              <a:t>]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928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Survey</a:t>
            </a:r>
            <a:endParaRPr lang="ko-KR" altLang="en-US" dirty="0"/>
          </a:p>
        </p:txBody>
      </p:sp>
      <p:pic>
        <p:nvPicPr>
          <p:cNvPr id="11" name="Google Shape;281;p36">
            <a:extLst>
              <a:ext uri="{FF2B5EF4-FFF2-40B4-BE49-F238E27FC236}">
                <a16:creationId xmlns:a16="http://schemas.microsoft.com/office/drawing/2014/main" id="{E9B789BE-DA85-DEC1-3CDD-A12AA4EDEB0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7989" y="2538360"/>
            <a:ext cx="2207320" cy="21771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DC273C-F32D-E54B-784B-86871B617635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What is</a:t>
            </a:r>
            <a:r>
              <a:rPr lang="ko-KR" altLang="en-US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QGC &amp; GCS?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Google Shape;291;p37">
            <a:extLst>
              <a:ext uri="{FF2B5EF4-FFF2-40B4-BE49-F238E27FC236}">
                <a16:creationId xmlns:a16="http://schemas.microsoft.com/office/drawing/2014/main" id="{5600B8B4-D418-EE0A-8628-7ECB806DDC9B}"/>
              </a:ext>
            </a:extLst>
          </p:cNvPr>
          <p:cNvSpPr txBox="1"/>
          <p:nvPr/>
        </p:nvSpPr>
        <p:spPr>
          <a:xfrm>
            <a:off x="5129500" y="2441052"/>
            <a:ext cx="6719486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93939"/>
                </a:solidFill>
              </a:rPr>
              <a:t>GSC(Ground Control System)</a:t>
            </a:r>
            <a:r>
              <a:rPr lang="ko-KR" altLang="en-US" sz="2000" dirty="0">
                <a:solidFill>
                  <a:srgbClr val="393939"/>
                </a:solidFill>
              </a:rPr>
              <a:t>는 지상에서 </a:t>
            </a:r>
            <a:r>
              <a:rPr lang="ko-KR" altLang="en-US" sz="2000" dirty="0" err="1">
                <a:solidFill>
                  <a:srgbClr val="393939"/>
                </a:solidFill>
              </a:rPr>
              <a:t>드론의</a:t>
            </a:r>
            <a:r>
              <a:rPr lang="ko-KR" altLang="en-US" sz="2000" dirty="0">
                <a:solidFill>
                  <a:srgbClr val="393939"/>
                </a:solidFill>
              </a:rPr>
              <a:t> 비행 상태를 확인하고</a:t>
            </a:r>
            <a:r>
              <a:rPr lang="en-US" altLang="ko-KR" sz="2000" dirty="0">
                <a:solidFill>
                  <a:srgbClr val="393939"/>
                </a:solidFill>
              </a:rPr>
              <a:t>, </a:t>
            </a:r>
            <a:r>
              <a:rPr lang="ko-KR" altLang="en-US" sz="2000" dirty="0">
                <a:solidFill>
                  <a:srgbClr val="393939"/>
                </a:solidFill>
              </a:rPr>
              <a:t>사용자에게 </a:t>
            </a:r>
            <a:r>
              <a:rPr lang="ko-KR" altLang="en-US" sz="2000" dirty="0" err="1">
                <a:solidFill>
                  <a:srgbClr val="393939"/>
                </a:solidFill>
              </a:rPr>
              <a:t>드론을</a:t>
            </a:r>
            <a:r>
              <a:rPr lang="ko-KR" altLang="en-US" sz="2000" dirty="0">
                <a:solidFill>
                  <a:srgbClr val="393939"/>
                </a:solidFill>
              </a:rPr>
              <a:t> 조종할 수 있는 환경을 제공하는 관제시스템이다</a:t>
            </a:r>
            <a:r>
              <a:rPr lang="en-US" altLang="ko-KR" sz="2000" dirty="0">
                <a:solidFill>
                  <a:srgbClr val="393939"/>
                </a:solidFill>
              </a:rPr>
              <a:t>.</a:t>
            </a:r>
          </a:p>
          <a:p>
            <a:pPr marL="457200" indent="-342900"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93939"/>
              </a:solidFill>
            </a:endParaRPr>
          </a:p>
          <a:p>
            <a:pPr marL="457200" indent="-342900"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93939"/>
              </a:solidFill>
            </a:endParaRPr>
          </a:p>
          <a:p>
            <a:pPr marL="457200" indent="-342900"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93939"/>
              </a:solidFill>
            </a:endParaRPr>
          </a:p>
          <a:p>
            <a:pPr marL="457200" indent="-342900"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2000" dirty="0" err="1">
                <a:solidFill>
                  <a:srgbClr val="393939"/>
                </a:solidFill>
              </a:rPr>
              <a:t>QGroundControl</a:t>
            </a:r>
            <a:r>
              <a:rPr lang="ko-KR" altLang="en-US" sz="2000" dirty="0">
                <a:solidFill>
                  <a:srgbClr val="393939"/>
                </a:solidFill>
              </a:rPr>
              <a:t>은 </a:t>
            </a:r>
            <a:r>
              <a:rPr lang="en-US" altLang="ko-KR" sz="2000" dirty="0" err="1">
                <a:solidFill>
                  <a:srgbClr val="393939"/>
                </a:solidFill>
              </a:rPr>
              <a:t>MAVLink</a:t>
            </a:r>
            <a:r>
              <a:rPr lang="en-US" altLang="ko-KR" sz="2000" dirty="0">
                <a:solidFill>
                  <a:srgbClr val="393939"/>
                </a:solidFill>
              </a:rPr>
              <a:t> </a:t>
            </a:r>
            <a:r>
              <a:rPr lang="ko-KR" altLang="en-US" sz="2000" dirty="0">
                <a:solidFill>
                  <a:srgbClr val="393939"/>
                </a:solidFill>
              </a:rPr>
              <a:t>프로토콜을 지원하는 </a:t>
            </a:r>
            <a:r>
              <a:rPr lang="ko-KR" altLang="en-US" sz="2000" dirty="0" err="1">
                <a:solidFill>
                  <a:srgbClr val="393939"/>
                </a:solidFill>
              </a:rPr>
              <a:t>드론의</a:t>
            </a:r>
            <a:r>
              <a:rPr lang="ko-KR" altLang="en-US" sz="2000" dirty="0">
                <a:solidFill>
                  <a:srgbClr val="393939"/>
                </a:solidFill>
              </a:rPr>
              <a:t> </a:t>
            </a:r>
            <a:r>
              <a:rPr lang="en-US" altLang="ko-KR" sz="2000" dirty="0">
                <a:solidFill>
                  <a:srgbClr val="393939"/>
                </a:solidFill>
              </a:rPr>
              <a:t>GCS</a:t>
            </a:r>
            <a:r>
              <a:rPr lang="ko-KR" altLang="en-US" sz="2000" dirty="0">
                <a:solidFill>
                  <a:srgbClr val="393939"/>
                </a:solidFill>
              </a:rPr>
              <a:t>다</a:t>
            </a:r>
            <a:r>
              <a:rPr lang="en-US" altLang="ko-KR" sz="2000" dirty="0">
                <a:solidFill>
                  <a:srgbClr val="393939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776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Survey</a:t>
            </a:r>
            <a:endParaRPr lang="ko-KR" altLang="en-US" dirty="0"/>
          </a:p>
        </p:txBody>
      </p:sp>
      <p:pic>
        <p:nvPicPr>
          <p:cNvPr id="11" name="Google Shape;292;p37">
            <a:extLst>
              <a:ext uri="{FF2B5EF4-FFF2-40B4-BE49-F238E27FC236}">
                <a16:creationId xmlns:a16="http://schemas.microsoft.com/office/drawing/2014/main" id="{65E05B17-4B1E-1F6F-3185-6A6A6407337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76" y="2117650"/>
            <a:ext cx="4618252" cy="143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93;p37">
            <a:extLst>
              <a:ext uri="{FF2B5EF4-FFF2-40B4-BE49-F238E27FC236}">
                <a16:creationId xmlns:a16="http://schemas.microsoft.com/office/drawing/2014/main" id="{FDD93408-CA5B-7D13-D2E5-26EC1031320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775" y="3980275"/>
            <a:ext cx="4353061" cy="16574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D0FA7C-38C1-FC0C-A096-3F3929F2B2F2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What is</a:t>
            </a:r>
            <a:r>
              <a:rPr lang="ko-KR" altLang="en-US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500" b="1" dirty="0" err="1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MAVLink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Google Shape;291;p37">
            <a:extLst>
              <a:ext uri="{FF2B5EF4-FFF2-40B4-BE49-F238E27FC236}">
                <a16:creationId xmlns:a16="http://schemas.microsoft.com/office/drawing/2014/main" id="{BAF9E36B-9678-8EC7-02AD-DD5B6EFB0A00}"/>
              </a:ext>
            </a:extLst>
          </p:cNvPr>
          <p:cNvSpPr txBox="1"/>
          <p:nvPr/>
        </p:nvSpPr>
        <p:spPr>
          <a:xfrm>
            <a:off x="5129500" y="2442494"/>
            <a:ext cx="64938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93939"/>
                </a:solidFill>
              </a:rPr>
              <a:t>서로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다른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내부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컴포넌트</a:t>
            </a:r>
            <a:r>
              <a:rPr lang="ko-KR" altLang="en-US" sz="2000" dirty="0">
                <a:solidFill>
                  <a:srgbClr val="393939"/>
                </a:solidFill>
              </a:rPr>
              <a:t>와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통신하기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위한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프로토콜로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데이터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교환을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제공</a:t>
            </a:r>
            <a:r>
              <a:rPr lang="ko-KR" altLang="en-US" sz="2000" dirty="0">
                <a:solidFill>
                  <a:srgbClr val="393939"/>
                </a:solidFill>
              </a:rPr>
              <a:t>한다</a:t>
            </a:r>
            <a:r>
              <a:rPr lang="en-US" altLang="ko-KR" sz="2000" dirty="0">
                <a:solidFill>
                  <a:srgbClr val="393939"/>
                </a:solidFill>
              </a:rPr>
              <a:t>.</a:t>
            </a:r>
            <a:endParaRPr lang="en-US" sz="2000" dirty="0">
              <a:solidFill>
                <a:srgbClr val="393939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93939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endParaRPr sz="2000" dirty="0">
              <a:solidFill>
                <a:srgbClr val="393939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93939"/>
                </a:solidFill>
              </a:rPr>
              <a:t>전송속도와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효율성을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위해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연산을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최소화하여</a:t>
            </a:r>
            <a:r>
              <a:rPr lang="en-US" sz="2000" dirty="0">
                <a:solidFill>
                  <a:srgbClr val="393939"/>
                </a:solidFill>
              </a:rPr>
              <a:t>     </a:t>
            </a:r>
            <a:r>
              <a:rPr lang="en-US" sz="2000" dirty="0" err="1">
                <a:solidFill>
                  <a:srgbClr val="393939"/>
                </a:solidFill>
              </a:rPr>
              <a:t>암호화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ko-KR" altLang="en-US" sz="2000" dirty="0">
                <a:solidFill>
                  <a:srgbClr val="393939"/>
                </a:solidFill>
              </a:rPr>
              <a:t>하지 않는다</a:t>
            </a:r>
            <a:r>
              <a:rPr lang="en-US" altLang="ko-KR" sz="2000" dirty="0">
                <a:solidFill>
                  <a:srgbClr val="393939"/>
                </a:solidFill>
              </a:rPr>
              <a:t>.</a:t>
            </a:r>
            <a:endParaRPr sz="2000" dirty="0">
              <a:solidFill>
                <a:srgbClr val="393939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393939"/>
              </a:solidFill>
            </a:endParaRPr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393939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393939"/>
                </a:solidFill>
              </a:rPr>
              <a:t>대표적으로</a:t>
            </a:r>
            <a:r>
              <a:rPr lang="en-US" sz="2000" dirty="0">
                <a:solidFill>
                  <a:srgbClr val="393939"/>
                </a:solidFill>
              </a:rPr>
              <a:t> PX4 </a:t>
            </a:r>
            <a:r>
              <a:rPr lang="en-US" sz="2000" dirty="0" err="1">
                <a:solidFill>
                  <a:srgbClr val="393939"/>
                </a:solidFill>
              </a:rPr>
              <a:t>드론이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MAVLink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프로토콜을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이용해</a:t>
            </a:r>
            <a:r>
              <a:rPr lang="en-US" sz="2000" dirty="0">
                <a:solidFill>
                  <a:srgbClr val="393939"/>
                </a:solidFill>
              </a:rPr>
              <a:t> QGC</a:t>
            </a:r>
            <a:r>
              <a:rPr lang="ko-KR" altLang="en-US" sz="2000" dirty="0">
                <a:solidFill>
                  <a:srgbClr val="393939"/>
                </a:solidFill>
              </a:rPr>
              <a:t>와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데이터를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en-US" sz="2000" dirty="0" err="1">
                <a:solidFill>
                  <a:srgbClr val="393939"/>
                </a:solidFill>
              </a:rPr>
              <a:t>주고</a:t>
            </a:r>
            <a:r>
              <a:rPr lang="en-US" sz="2000" dirty="0">
                <a:solidFill>
                  <a:srgbClr val="393939"/>
                </a:solidFill>
              </a:rPr>
              <a:t> </a:t>
            </a:r>
            <a:r>
              <a:rPr lang="ko-KR" altLang="en-US" sz="2000" dirty="0">
                <a:solidFill>
                  <a:srgbClr val="393939"/>
                </a:solidFill>
              </a:rPr>
              <a:t>받는다</a:t>
            </a:r>
            <a:r>
              <a:rPr lang="en-US" altLang="ko-KR" sz="2000" dirty="0">
                <a:solidFill>
                  <a:srgbClr val="393939"/>
                </a:solidFill>
              </a:rPr>
              <a:t>.</a:t>
            </a:r>
            <a:endParaRPr sz="2000" dirty="0">
              <a:solidFill>
                <a:srgbClr val="393939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00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740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Survey</a:t>
            </a:r>
            <a:endParaRPr lang="ko-KR" altLang="en-US" dirty="0"/>
          </a:p>
        </p:txBody>
      </p:sp>
      <p:pic>
        <p:nvPicPr>
          <p:cNvPr id="9218" name="Picture 2" descr="Gazebo">
            <a:extLst>
              <a:ext uri="{FF2B5EF4-FFF2-40B4-BE49-F238E27FC236}">
                <a16:creationId xmlns:a16="http://schemas.microsoft.com/office/drawing/2014/main" id="{BEC126E6-29CD-23CD-72B9-A4A1330E6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90" y="2447636"/>
            <a:ext cx="1888436" cy="271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1680C1-4CFE-2231-C223-E06EBF5C9043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What is</a:t>
            </a:r>
            <a:r>
              <a:rPr lang="ko-KR" altLang="en-US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GAZEBO?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Google Shape;291;p37">
            <a:extLst>
              <a:ext uri="{FF2B5EF4-FFF2-40B4-BE49-F238E27FC236}">
                <a16:creationId xmlns:a16="http://schemas.microsoft.com/office/drawing/2014/main" id="{45F1552B-D4BD-DCAD-3C09-64E07A8B9F93}"/>
              </a:ext>
            </a:extLst>
          </p:cNvPr>
          <p:cNvSpPr txBox="1"/>
          <p:nvPr/>
        </p:nvSpPr>
        <p:spPr>
          <a:xfrm>
            <a:off x="5129500" y="2447636"/>
            <a:ext cx="6719486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indent="-342900"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2000" dirty="0"/>
              <a:t>대표적인 </a:t>
            </a:r>
            <a:r>
              <a:rPr lang="en-US" altLang="ko-KR" sz="2000" dirty="0"/>
              <a:t>3</a:t>
            </a:r>
            <a:r>
              <a:rPr lang="ko-KR" altLang="en-US" sz="2000" dirty="0"/>
              <a:t>차원 </a:t>
            </a:r>
            <a:r>
              <a:rPr lang="ko-KR" altLang="en-US" sz="2000" dirty="0" err="1"/>
              <a:t>로봇시뮬레이터이다</a:t>
            </a:r>
            <a:r>
              <a:rPr lang="en-US" altLang="ko-KR" sz="2000" dirty="0"/>
              <a:t>.</a:t>
            </a:r>
            <a:endParaRPr lang="ko-KR" altLang="en-US" sz="2000" dirty="0">
              <a:solidFill>
                <a:srgbClr val="393939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93939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rgbClr val="393939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2000" dirty="0" err="1"/>
              <a:t>시뮬레이터를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통해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획득한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데이터를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가시화할</a:t>
            </a:r>
            <a:r>
              <a:rPr lang="en-US" altLang="ko-KR" sz="2000" dirty="0"/>
              <a:t> 수    </a:t>
            </a:r>
            <a:r>
              <a:rPr lang="en-US" altLang="ko-KR" sz="2000" dirty="0" err="1"/>
              <a:t>있는</a:t>
            </a:r>
            <a:r>
              <a:rPr lang="en-US" altLang="ko-KR" sz="2000" dirty="0"/>
              <a:t> 툴</a:t>
            </a:r>
            <a:r>
              <a:rPr lang="ko-KR" altLang="en-US" sz="2000" dirty="0"/>
              <a:t>인</a:t>
            </a:r>
            <a:r>
              <a:rPr lang="en-US" altLang="ko-KR" sz="2000" dirty="0"/>
              <a:t> </a:t>
            </a:r>
            <a:r>
              <a:rPr lang="en-US" altLang="ko-KR" sz="2000" dirty="0" err="1"/>
              <a:t>Rviz</a:t>
            </a:r>
            <a:r>
              <a:rPr lang="en-US" altLang="ko-KR" sz="2000" dirty="0"/>
              <a:t> </a:t>
            </a:r>
            <a:r>
              <a:rPr lang="ko-KR" altLang="en-US" sz="2000" dirty="0"/>
              <a:t>제공한다</a:t>
            </a:r>
            <a:r>
              <a:rPr lang="en-US" altLang="ko-KR" sz="2000" dirty="0"/>
              <a:t>.</a:t>
            </a:r>
            <a:endParaRPr lang="en-US" altLang="ko-KR" sz="2000" dirty="0">
              <a:solidFill>
                <a:srgbClr val="393939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93939"/>
              </a:solidFill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endParaRPr lang="ko-KR" altLang="en-US" sz="2000" dirty="0">
              <a:solidFill>
                <a:srgbClr val="393939"/>
              </a:solidFill>
            </a:endParaRPr>
          </a:p>
          <a:p>
            <a:pPr marL="457200" indent="-342900"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2000" dirty="0"/>
              <a:t>높은 자유도</a:t>
            </a:r>
            <a:r>
              <a:rPr lang="en-US" altLang="ko-KR" sz="2000" dirty="0"/>
              <a:t>, </a:t>
            </a:r>
            <a:r>
              <a:rPr lang="ko-KR" altLang="en-US" sz="2000" dirty="0"/>
              <a:t>장애물 등이 추가된 다양한 </a:t>
            </a:r>
            <a:r>
              <a:rPr lang="en-US" altLang="ko-KR" sz="2000" dirty="0"/>
              <a:t>world </a:t>
            </a:r>
            <a:r>
              <a:rPr lang="ko-KR" altLang="en-US" sz="2000" dirty="0"/>
              <a:t>제공</a:t>
            </a:r>
            <a:r>
              <a:rPr lang="en-US" altLang="ko-KR" sz="2000" dirty="0"/>
              <a:t>, </a:t>
            </a:r>
            <a:r>
              <a:rPr lang="ko-KR" altLang="en-US" sz="2000" dirty="0"/>
              <a:t>다양한 센서 시뮬레이션 가능하다</a:t>
            </a:r>
            <a:r>
              <a:rPr lang="en-US" altLang="ko-KR" sz="2000" dirty="0"/>
              <a:t>.</a:t>
            </a:r>
            <a:endParaRPr lang="ko-KR" altLang="en-US" sz="200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362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25D5539-488C-4A08-1B98-454F83FE5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0" y="0"/>
            <a:ext cx="496252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342E2-C71D-216E-CBE1-BAD652B5F4DC}"/>
              </a:ext>
            </a:extLst>
          </p:cNvPr>
          <p:cNvSpPr txBox="1"/>
          <p:nvPr/>
        </p:nvSpPr>
        <p:spPr>
          <a:xfrm>
            <a:off x="5308599" y="2294467"/>
            <a:ext cx="63246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</a:t>
            </a:r>
          </a:p>
          <a:p>
            <a:r>
              <a:rPr lang="ko-KR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사례</a:t>
            </a:r>
            <a:endParaRPr lang="en-US" altLang="ko-KR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dirty="0"/>
              <a:t>실제 </a:t>
            </a:r>
            <a:r>
              <a:rPr lang="ko-KR" altLang="en-US" sz="2000" dirty="0" err="1"/>
              <a:t>안티드론에</a:t>
            </a:r>
            <a:r>
              <a:rPr lang="ko-KR" altLang="en-US" sz="2000" dirty="0"/>
              <a:t> 대해 분석하여</a:t>
            </a:r>
            <a:endParaRPr lang="en-US" altLang="ko-KR" sz="2000" dirty="0"/>
          </a:p>
          <a:p>
            <a:r>
              <a:rPr lang="ko-KR" altLang="en-US" sz="2000" dirty="0"/>
              <a:t>어떤 방식으로 탐지</a:t>
            </a:r>
            <a:r>
              <a:rPr lang="en-US" altLang="ko-KR" sz="2000" dirty="0"/>
              <a:t>, </a:t>
            </a:r>
            <a:r>
              <a:rPr lang="ko-KR" altLang="en-US" sz="2000" dirty="0"/>
              <a:t>무력화하는지</a:t>
            </a:r>
            <a:endParaRPr lang="en-US" altLang="ko-KR" sz="2000" dirty="0"/>
          </a:p>
          <a:p>
            <a:r>
              <a:rPr lang="ko-KR" altLang="en-US" sz="2000" dirty="0"/>
              <a:t>살펴보고 시나리오를 결정하고자 한다</a:t>
            </a:r>
            <a:r>
              <a:rPr lang="en-US" altLang="ko-KR" sz="2000" dirty="0"/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048D3C-E552-29AE-B5BB-23B342992CEC}"/>
              </a:ext>
            </a:extLst>
          </p:cNvPr>
          <p:cNvSpPr/>
          <p:nvPr/>
        </p:nvSpPr>
        <p:spPr>
          <a:xfrm>
            <a:off x="3581399" y="2738437"/>
            <a:ext cx="1381125" cy="1381125"/>
          </a:xfrm>
          <a:prstGeom prst="rect">
            <a:avLst/>
          </a:prstGeom>
          <a:solidFill>
            <a:srgbClr val="434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endParaRPr lang="ko-KR" alt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70904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graphicFrame>
        <p:nvGraphicFramePr>
          <p:cNvPr id="11" name="Google Shape;323;p40">
            <a:extLst>
              <a:ext uri="{FF2B5EF4-FFF2-40B4-BE49-F238E27FC236}">
                <a16:creationId xmlns:a16="http://schemas.microsoft.com/office/drawing/2014/main" id="{69FCA6A0-EAB0-1CE4-F4DC-04CF45867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3347178"/>
              </p:ext>
            </p:extLst>
          </p:nvPr>
        </p:nvGraphicFramePr>
        <p:xfrm>
          <a:off x="884906" y="1784889"/>
          <a:ext cx="10316875" cy="471265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7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8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사례</a:t>
                      </a:r>
                      <a:endParaRPr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탐지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기술</a:t>
                      </a:r>
                      <a:endParaRPr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무력화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기술</a:t>
                      </a:r>
                      <a:endParaRPr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특징</a:t>
                      </a:r>
                      <a:endParaRPr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HOGREEN AIR -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ANTI DRONE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LIDAR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360 RADER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/>
                        <a:t>소음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감지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센서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SDR </a:t>
                      </a:r>
                      <a:r>
                        <a:rPr lang="en-US" sz="1200" dirty="0" err="1"/>
                        <a:t>수신기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JAMMING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HARD KILL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AI,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비전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사용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, RF JAMMING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ADRIAN -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Anti-Drone System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LIDAR </a:t>
                      </a:r>
                      <a:endParaRPr lang="en-US" altLang="ko-KR" sz="1200" dirty="0">
                        <a:effectLst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음향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센서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ESM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(Electronic Support Measures)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GNSS SPOOFING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JAMMING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GNSS(Global Navigation Satellite System)</a:t>
                      </a:r>
                    </a:p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Spoofing은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드론을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안전한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지역에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착륙시키거나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출발점으로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되돌리도록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할 수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있다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NQDEFENSE - ND-Bu001 anti-drone 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RADER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JAMMING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lang="en-US" sz="1200" dirty="0"/>
                        <a:t>1. 6 frequency bands of jamming signals</a:t>
                      </a:r>
                      <a:endParaRPr sz="1200" dirty="0"/>
                    </a:p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2. 3D active phased-array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rader</a:t>
                      </a:r>
                      <a:endParaRPr sz="1200" dirty="0"/>
                    </a:p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lang="en-US" sz="1200" dirty="0"/>
                        <a:t>3. (ND-Bu002는 9 frequency bands of jamming signals)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NQDEFENSE - ND-Bu003 anti-drone 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RF </a:t>
                      </a:r>
                      <a:r>
                        <a:rPr lang="en-US" sz="1200" dirty="0" err="1"/>
                        <a:t>센서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JAMMING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None/>
                      </a:pPr>
                      <a:r>
                        <a:rPr lang="en-US" sz="1200" dirty="0"/>
                        <a:t>6 frequency bands of jamming signals,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directional jammer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Mistral AI-enabled Anti-Drone Solutions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dirty="0"/>
                        <a:t>LIDAR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3D RADER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RF </a:t>
                      </a:r>
                      <a:r>
                        <a:rPr lang="en-US" sz="1200" dirty="0" err="1"/>
                        <a:t>센서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/>
                        <a:t>음향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센서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X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AI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알고리즘을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통해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새,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구름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기타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비행물체와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구분할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뿐만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아니라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드론의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제조사와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모델을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분류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CF629A5-03EF-CCF6-73A0-25D6E939AF3C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Example 1</a:t>
            </a:r>
            <a:endParaRPr lang="ko-KR" altLang="en-US" sz="3500" b="1" dirty="0">
              <a:solidFill>
                <a:srgbClr val="121D4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3915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graphicFrame>
        <p:nvGraphicFramePr>
          <p:cNvPr id="11" name="Google Shape;333;p41">
            <a:extLst>
              <a:ext uri="{FF2B5EF4-FFF2-40B4-BE49-F238E27FC236}">
                <a16:creationId xmlns:a16="http://schemas.microsoft.com/office/drawing/2014/main" id="{93554623-32B4-BD13-C0CC-BFBDB84EB5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249969"/>
              </p:ext>
            </p:extLst>
          </p:nvPr>
        </p:nvGraphicFramePr>
        <p:xfrm>
          <a:off x="884906" y="1784889"/>
          <a:ext cx="10316875" cy="407625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7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27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8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사례</a:t>
                      </a:r>
                      <a:endParaRPr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탐지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기술</a:t>
                      </a:r>
                      <a:endParaRPr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무력화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기술</a:t>
                      </a:r>
                      <a:endParaRPr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</a:rPr>
                        <a:t>특징</a:t>
                      </a:r>
                      <a:endParaRPr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Department13 - counter unmanned aerial system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Analysis of unique radio signal 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PROTOCOL MANIPULATION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524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None/>
                      </a:pP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무력화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기술은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특허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기술로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자세한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방법은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비공개이다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3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Echodyne -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Anti Drone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LIDER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X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aronia - 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Advanced Automatic RF Tracking and Observation Solution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RF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센서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JAMMING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Jammer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연동으로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무인비행체를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FailSafeMode로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착륙하거나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호버링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하도록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할 수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있다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.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ASOA -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dk1"/>
                          </a:solidFill>
                        </a:rPr>
                        <a:t>Anti Drone</a:t>
                      </a:r>
                      <a:endParaRPr sz="12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RADER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/>
                        <a:t>탐측설비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JAMMING</a:t>
                      </a:r>
                      <a:endParaRPr sz="1200" dirty="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/>
                        <a:t>SPOOFING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3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Dedrone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-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Smart Airspace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RF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센서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LIDAR</a:t>
                      </a:r>
                      <a:endParaRPr sz="1200"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RADER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JAMMING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15240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None/>
                      </a:pP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단거리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레이다의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경우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소형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무인비행체를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50m에서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탐지할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</a:rPr>
                        <a:t> 수 </a:t>
                      </a:r>
                      <a:r>
                        <a:rPr lang="en-US" sz="1200" dirty="0" err="1">
                          <a:solidFill>
                            <a:schemeClr val="dk1"/>
                          </a:solidFill>
                        </a:rPr>
                        <a:t>있다</a:t>
                      </a:r>
                      <a:endParaRPr sz="12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852EFFC-6AF1-A952-F183-1E4E993FBC79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Example 2</a:t>
            </a:r>
            <a:endParaRPr lang="ko-KR" altLang="en-US" sz="3500" b="1" dirty="0">
              <a:solidFill>
                <a:srgbClr val="121D4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4942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DD39047-DCDE-BB3C-EDB5-E4518A30B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201864"/>
              </p:ext>
            </p:extLst>
          </p:nvPr>
        </p:nvGraphicFramePr>
        <p:xfrm>
          <a:off x="916561" y="1784889"/>
          <a:ext cx="10287000" cy="41148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762125">
                  <a:extLst>
                    <a:ext uri="{9D8B030D-6E8A-4147-A177-3AD203B41FA5}">
                      <a16:colId xmlns:a16="http://schemas.microsoft.com/office/drawing/2014/main" val="1643943054"/>
                    </a:ext>
                  </a:extLst>
                </a:gridCol>
                <a:gridCol w="3438525">
                  <a:extLst>
                    <a:ext uri="{9D8B030D-6E8A-4147-A177-3AD203B41FA5}">
                      <a16:colId xmlns:a16="http://schemas.microsoft.com/office/drawing/2014/main" val="1971107005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834551865"/>
                    </a:ext>
                  </a:extLst>
                </a:gridCol>
                <a:gridCol w="2571750">
                  <a:extLst>
                    <a:ext uri="{9D8B030D-6E8A-4147-A177-3AD203B41FA5}">
                      <a16:colId xmlns:a16="http://schemas.microsoft.com/office/drawing/2014/main" val="228623838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사례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탐지 기술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무력화 기술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5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특징</a:t>
                      </a:r>
                      <a:endParaRPr lang="ko-KR" alt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5250" marR="95250" marT="95250" marB="9525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89295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삼정솔루션 </a:t>
                      </a:r>
                      <a:r>
                        <a:rPr lang="en-US" altLang="ko-KR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endParaRPr lang="ko-KR" altLang="en-US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Anti Drone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JAMMING</a:t>
                      </a:r>
                      <a:endParaRPr lang="en-US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HARD KILL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15972972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AARTOS -</a:t>
                      </a:r>
                      <a:endParaRPr lang="en-US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Anti Drone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RF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센서</a:t>
                      </a:r>
                      <a:endParaRPr lang="ko-KR" altLang="en-US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LIDAR 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JAMMING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~6GHz, ~10km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71396719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Thales -</a:t>
                      </a:r>
                      <a:endParaRPr lang="en-US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Anti Drone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LIDAR</a:t>
                      </a:r>
                      <a:endParaRPr lang="en-US" altLang="ko-KR" sz="1200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JAMMING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29990583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Qinetiq -</a:t>
                      </a:r>
                      <a:endParaRPr lang="en-US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Anti Drone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RADER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JAMMING </a:t>
                      </a:r>
                      <a:endParaRPr lang="en-US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HARD KILL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Micro doppler </a:t>
                      </a:r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rader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32521337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Cerbair -</a:t>
                      </a:r>
                      <a:endParaRPr lang="en-US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 Anti Drone</a:t>
                      </a:r>
                      <a:endParaRPr lang="en-US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dirty="0">
                          <a:effectLst/>
                        </a:rPr>
                      </a:b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HYDRA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센서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(RF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센서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  <a:endParaRPr lang="ko-KR" altLang="en-US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JAMMING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Jamming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을 통해 모든 채널을 포화 상태로 만들거나 비디오 스트림 손실 가능하다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HYDRA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센서는 </a:t>
                      </a:r>
                      <a:r>
                        <a:rPr lang="ko-KR" alt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드론과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원격 제어가 통신하는 대역의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RF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스펙트럼 활용도를 스캔하여 원시 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RF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신호를 수신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디지털화 및 분석합니다</a:t>
                      </a:r>
                      <a:r>
                        <a:rPr lang="en-US" altLang="ko-KR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52192110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65FEBB-CC05-5937-AA70-8BA8ABA83355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Example 3</a:t>
            </a:r>
            <a:endParaRPr lang="ko-KR" altLang="en-US" sz="3500" b="1" dirty="0">
              <a:solidFill>
                <a:srgbClr val="121D4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117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Example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64CD05-E9BC-DD57-5BB9-A7727040BE72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Result</a:t>
            </a:r>
            <a:endParaRPr lang="ko-KR" altLang="en-US" sz="3500" b="1" dirty="0">
              <a:solidFill>
                <a:srgbClr val="121D49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1350DD-71B9-03E4-D2A7-AFD7C9BED2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8647" y="2139085"/>
            <a:ext cx="3895725" cy="3724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599838-8FA5-3AE0-657C-689BBF40B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7700" y="2193443"/>
            <a:ext cx="3276600" cy="37242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0D4FF6-5AEF-1A26-5EC4-86C6010A2B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895" y="2190497"/>
            <a:ext cx="3304752" cy="36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04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371;p45">
            <a:extLst>
              <a:ext uri="{FF2B5EF4-FFF2-40B4-BE49-F238E27FC236}">
                <a16:creationId xmlns:a16="http://schemas.microsoft.com/office/drawing/2014/main" id="{A2150EB0-7F7C-8B49-8CD2-F40F876FA59C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49625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342E2-C71D-216E-CBE1-BAD652B5F4DC}"/>
              </a:ext>
            </a:extLst>
          </p:cNvPr>
          <p:cNvSpPr txBox="1"/>
          <p:nvPr/>
        </p:nvSpPr>
        <p:spPr>
          <a:xfrm>
            <a:off x="5308599" y="2294467"/>
            <a:ext cx="63246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Scenario</a:t>
            </a:r>
          </a:p>
          <a:p>
            <a:r>
              <a:rPr lang="ko-KR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동작 시나리오</a:t>
            </a:r>
            <a:endParaRPr lang="en-US" altLang="ko-KR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dirty="0"/>
              <a:t>우리가 개발한 </a:t>
            </a:r>
            <a:r>
              <a:rPr lang="ko-KR" altLang="en-US" sz="2000" dirty="0" err="1"/>
              <a:t>안티드론</a:t>
            </a:r>
            <a:endParaRPr lang="en-US" altLang="ko-KR" sz="2000" dirty="0"/>
          </a:p>
          <a:p>
            <a:r>
              <a:rPr lang="ko-KR" altLang="en-US" sz="2000" dirty="0"/>
              <a:t>시나리오에 대해 소개하고자 한다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탐지부터 무력화 일련의 과정을 담았다</a:t>
            </a:r>
            <a:r>
              <a:rPr lang="en-US" altLang="ko-KR" sz="2000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8141BD-57AD-B3A3-D059-10F39AD4A03B}"/>
              </a:ext>
            </a:extLst>
          </p:cNvPr>
          <p:cNvSpPr/>
          <p:nvPr/>
        </p:nvSpPr>
        <p:spPr>
          <a:xfrm>
            <a:off x="3581399" y="2738437"/>
            <a:ext cx="1381125" cy="1381125"/>
          </a:xfrm>
          <a:prstGeom prst="rect">
            <a:avLst/>
          </a:prstGeom>
          <a:solidFill>
            <a:srgbClr val="434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endParaRPr lang="ko-KR" alt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1558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C2D5EF4E-DA63-0136-6AFC-3309846C34CA}"/>
              </a:ext>
            </a:extLst>
          </p:cNvPr>
          <p:cNvGrpSpPr/>
          <p:nvPr/>
        </p:nvGrpSpPr>
        <p:grpSpPr>
          <a:xfrm>
            <a:off x="1" y="2067128"/>
            <a:ext cx="12205577" cy="2667674"/>
            <a:chOff x="1" y="2067128"/>
            <a:chExt cx="12205577" cy="2667674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C3EA8F11-C307-DFBD-353F-5A018CCF6BB5}"/>
                </a:ext>
              </a:extLst>
            </p:cNvPr>
            <p:cNvSpPr/>
            <p:nvPr/>
          </p:nvSpPr>
          <p:spPr>
            <a:xfrm>
              <a:off x="9065402" y="2067128"/>
              <a:ext cx="3140176" cy="2667674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3117F8D5-3145-B787-C377-A79CF22A9869}"/>
                </a:ext>
              </a:extLst>
            </p:cNvPr>
            <p:cNvSpPr/>
            <p:nvPr/>
          </p:nvSpPr>
          <p:spPr>
            <a:xfrm>
              <a:off x="1" y="2634265"/>
              <a:ext cx="11206264" cy="15467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E5D52-0A47-5AC9-4049-54946432D7D1}"/>
              </a:ext>
            </a:extLst>
          </p:cNvPr>
          <p:cNvSpPr txBox="1"/>
          <p:nvPr/>
        </p:nvSpPr>
        <p:spPr>
          <a:xfrm>
            <a:off x="609953" y="5311647"/>
            <a:ext cx="186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LIDAR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F92353-06F2-2F0C-0921-9930B8F5D3F7}"/>
              </a:ext>
            </a:extLst>
          </p:cNvPr>
          <p:cNvSpPr txBox="1"/>
          <p:nvPr/>
        </p:nvSpPr>
        <p:spPr>
          <a:xfrm>
            <a:off x="3465729" y="5311278"/>
            <a:ext cx="186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Drone </a:t>
            </a:r>
            <a:r>
              <a:rPr lang="en-US" altLang="ko-KR" dirty="0">
                <a:solidFill>
                  <a:srgbClr val="000000"/>
                </a:solidFill>
                <a:latin typeface="noto"/>
              </a:rPr>
              <a:t>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"/>
              </a:rPr>
              <a:t>eparture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759E85-61D4-7B95-C73E-4963D091D5CA}"/>
              </a:ext>
            </a:extLst>
          </p:cNvPr>
          <p:cNvSpPr txBox="1"/>
          <p:nvPr/>
        </p:nvSpPr>
        <p:spPr>
          <a:xfrm>
            <a:off x="6401559" y="5311647"/>
            <a:ext cx="232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YOLO identification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5DB5BC-CDA1-503A-1E42-EEF9C44815F9}"/>
              </a:ext>
            </a:extLst>
          </p:cNvPr>
          <p:cNvSpPr txBox="1"/>
          <p:nvPr/>
        </p:nvSpPr>
        <p:spPr>
          <a:xfrm>
            <a:off x="9683265" y="5311278"/>
            <a:ext cx="165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GPS spoofing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ED79301-532C-950D-64F4-13C872A00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288" y="2435405"/>
            <a:ext cx="2487336" cy="200992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78D8999-9FBC-6E57-8EAD-2567A5A20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526" y="2448049"/>
            <a:ext cx="2531604" cy="1997284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95577DC-32E4-2185-E42D-71E045BB3780}"/>
              </a:ext>
            </a:extLst>
          </p:cNvPr>
          <p:cNvGrpSpPr/>
          <p:nvPr/>
        </p:nvGrpSpPr>
        <p:grpSpPr>
          <a:xfrm>
            <a:off x="6023843" y="1846035"/>
            <a:ext cx="2790738" cy="3160213"/>
            <a:chOff x="6197425" y="1654444"/>
            <a:chExt cx="2790738" cy="3160213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CB8CF34-5DCF-2F4E-4F87-1BE5DF3C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01471" y="1654444"/>
              <a:ext cx="2786692" cy="1587211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A41BF6D8-9C89-EC49-12EF-980DAB072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97425" y="3188982"/>
              <a:ext cx="2790737" cy="1625675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F688373-C400-A837-8217-2E759AB2531E}"/>
              </a:ext>
            </a:extLst>
          </p:cNvPr>
          <p:cNvGrpSpPr/>
          <p:nvPr/>
        </p:nvGrpSpPr>
        <p:grpSpPr>
          <a:xfrm>
            <a:off x="9061403" y="1654444"/>
            <a:ext cx="2667510" cy="3351804"/>
            <a:chOff x="9082919" y="1654444"/>
            <a:chExt cx="2667510" cy="335180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C426724-0880-749E-975D-B11256D52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2919" y="3262930"/>
              <a:ext cx="2619741" cy="1743318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74A8D36-EC8D-6377-E02F-88A7547E4F47}"/>
                </a:ext>
              </a:extLst>
            </p:cNvPr>
            <p:cNvGrpSpPr/>
            <p:nvPr/>
          </p:nvGrpSpPr>
          <p:grpSpPr>
            <a:xfrm>
              <a:off x="9262546" y="1654444"/>
              <a:ext cx="2487883" cy="1608486"/>
              <a:chOff x="9241030" y="1177390"/>
              <a:chExt cx="2487883" cy="1608486"/>
            </a:xfrm>
          </p:grpSpPr>
          <p:pic>
            <p:nvPicPr>
              <p:cNvPr id="17410" name="Picture 2" descr="카메라 드론 - 무료 과학 기술개 아이콘">
                <a:extLst>
                  <a:ext uri="{FF2B5EF4-FFF2-40B4-BE49-F238E27FC236}">
                    <a16:creationId xmlns:a16="http://schemas.microsoft.com/office/drawing/2014/main" id="{B84E3143-F7F7-6586-BA5F-8307681771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577811">
                <a:off x="9241030" y="1426884"/>
                <a:ext cx="1277333" cy="12773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0692BD2D-4A9C-3895-D784-89725C495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069018">
                <a:off x="10459781" y="1516744"/>
                <a:ext cx="1269132" cy="1269132"/>
              </a:xfrm>
              <a:prstGeom prst="rect">
                <a:avLst/>
              </a:prstGeom>
            </p:spPr>
          </p:pic>
          <p:pic>
            <p:nvPicPr>
              <p:cNvPr id="25" name="그림 24">
                <a:extLst>
                  <a:ext uri="{FF2B5EF4-FFF2-40B4-BE49-F238E27FC236}">
                    <a16:creationId xmlns:a16="http://schemas.microsoft.com/office/drawing/2014/main" id="{1F22072B-A438-9468-48A2-A2531D8EB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3809" y="1177390"/>
                <a:ext cx="1594006" cy="1594006"/>
              </a:xfrm>
              <a:prstGeom prst="rect">
                <a:avLst/>
              </a:prstGeom>
            </p:spPr>
          </p:pic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0A1DE4C-AD74-9CEB-D007-B51FF2C63C06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Scenario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99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7">
            <a:extLst>
              <a:ext uri="{FF2B5EF4-FFF2-40B4-BE49-F238E27FC236}">
                <a16:creationId xmlns:a16="http://schemas.microsoft.com/office/drawing/2014/main" id="{0A1937FC-B055-5982-10AB-D0D4534F7445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0" name="Object 37">
              <a:extLst>
                <a:ext uri="{FF2B5EF4-FFF2-40B4-BE49-F238E27FC236}">
                  <a16:creationId xmlns:a16="http://schemas.microsoft.com/office/drawing/2014/main" id="{3D1F5A35-3B71-6BE5-5595-9DF297D80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31" name="그룹 1008">
            <a:extLst>
              <a:ext uri="{FF2B5EF4-FFF2-40B4-BE49-F238E27FC236}">
                <a16:creationId xmlns:a16="http://schemas.microsoft.com/office/drawing/2014/main" id="{2C77A318-D585-E156-7CA4-EF11E347CB9A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32" name="Object 40">
              <a:extLst>
                <a:ext uri="{FF2B5EF4-FFF2-40B4-BE49-F238E27FC236}">
                  <a16:creationId xmlns:a16="http://schemas.microsoft.com/office/drawing/2014/main" id="{60A7CDCB-D214-B33F-2742-405443DAD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grpSp>
        <p:nvGrpSpPr>
          <p:cNvPr id="60" name="그룹 1001">
            <a:extLst>
              <a:ext uri="{FF2B5EF4-FFF2-40B4-BE49-F238E27FC236}">
                <a16:creationId xmlns:a16="http://schemas.microsoft.com/office/drawing/2014/main" id="{0ECB2E3E-9309-9935-D2C9-D18B3AEF6127}"/>
              </a:ext>
            </a:extLst>
          </p:cNvPr>
          <p:cNvGrpSpPr/>
          <p:nvPr/>
        </p:nvGrpSpPr>
        <p:grpSpPr>
          <a:xfrm>
            <a:off x="544756" y="2453567"/>
            <a:ext cx="2160000" cy="3309128"/>
            <a:chOff x="580952" y="2911111"/>
            <a:chExt cx="3445152" cy="4597049"/>
          </a:xfrm>
        </p:grpSpPr>
        <p:pic>
          <p:nvPicPr>
            <p:cNvPr id="61" name="Object 2">
              <a:extLst>
                <a:ext uri="{FF2B5EF4-FFF2-40B4-BE49-F238E27FC236}">
                  <a16:creationId xmlns:a16="http://schemas.microsoft.com/office/drawing/2014/main" id="{CBBFAE2B-C2FB-DE11-5E24-6159F7F9E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0952" y="2911111"/>
              <a:ext cx="3445152" cy="4597049"/>
            </a:xfrm>
            <a:prstGeom prst="rect">
              <a:avLst/>
            </a:prstGeom>
          </p:spPr>
        </p:pic>
      </p:grpSp>
      <p:grpSp>
        <p:nvGrpSpPr>
          <p:cNvPr id="62" name="그룹 1002">
            <a:extLst>
              <a:ext uri="{FF2B5EF4-FFF2-40B4-BE49-F238E27FC236}">
                <a16:creationId xmlns:a16="http://schemas.microsoft.com/office/drawing/2014/main" id="{3EF5D3BA-9D46-8990-91E5-30B5E70B4423}"/>
              </a:ext>
            </a:extLst>
          </p:cNvPr>
          <p:cNvGrpSpPr/>
          <p:nvPr/>
        </p:nvGrpSpPr>
        <p:grpSpPr>
          <a:xfrm>
            <a:off x="2674390" y="2449796"/>
            <a:ext cx="4320000" cy="2709314"/>
            <a:chOff x="4026104" y="2911111"/>
            <a:chExt cx="6839329" cy="3815488"/>
          </a:xfrm>
        </p:grpSpPr>
        <p:pic>
          <p:nvPicPr>
            <p:cNvPr id="63" name="Object 5">
              <a:extLst>
                <a:ext uri="{FF2B5EF4-FFF2-40B4-BE49-F238E27FC236}">
                  <a16:creationId xmlns:a16="http://schemas.microsoft.com/office/drawing/2014/main" id="{2F3182EF-B0B0-09C4-675C-97A452C85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6104" y="2911111"/>
              <a:ext cx="6839329" cy="3815488"/>
            </a:xfrm>
            <a:prstGeom prst="rect">
              <a:avLst/>
            </a:prstGeom>
          </p:spPr>
        </p:pic>
      </p:grpSp>
      <p:grpSp>
        <p:nvGrpSpPr>
          <p:cNvPr id="64" name="그룹 1003">
            <a:extLst>
              <a:ext uri="{FF2B5EF4-FFF2-40B4-BE49-F238E27FC236}">
                <a16:creationId xmlns:a16="http://schemas.microsoft.com/office/drawing/2014/main" id="{0CEEDC00-A254-6AEF-5E78-DD4DE18ACB6E}"/>
              </a:ext>
            </a:extLst>
          </p:cNvPr>
          <p:cNvGrpSpPr/>
          <p:nvPr/>
        </p:nvGrpSpPr>
        <p:grpSpPr>
          <a:xfrm>
            <a:off x="6965362" y="2449796"/>
            <a:ext cx="2160000" cy="2116180"/>
            <a:chOff x="10865433" y="2911111"/>
            <a:chExt cx="3419664" cy="3033927"/>
          </a:xfrm>
        </p:grpSpPr>
        <p:pic>
          <p:nvPicPr>
            <p:cNvPr id="65" name="Object 8">
              <a:extLst>
                <a:ext uri="{FF2B5EF4-FFF2-40B4-BE49-F238E27FC236}">
                  <a16:creationId xmlns:a16="http://schemas.microsoft.com/office/drawing/2014/main" id="{33E5E2B1-D51C-4EF3-3C73-C74025082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65433" y="2911111"/>
              <a:ext cx="3419664" cy="3033927"/>
            </a:xfrm>
            <a:prstGeom prst="rect">
              <a:avLst/>
            </a:prstGeom>
          </p:spPr>
        </p:pic>
      </p:grpSp>
      <p:grpSp>
        <p:nvGrpSpPr>
          <p:cNvPr id="66" name="그룹 1004">
            <a:extLst>
              <a:ext uri="{FF2B5EF4-FFF2-40B4-BE49-F238E27FC236}">
                <a16:creationId xmlns:a16="http://schemas.microsoft.com/office/drawing/2014/main" id="{A2251372-15F1-24B2-4778-17CC6D821F36}"/>
              </a:ext>
            </a:extLst>
          </p:cNvPr>
          <p:cNvGrpSpPr/>
          <p:nvPr/>
        </p:nvGrpSpPr>
        <p:grpSpPr>
          <a:xfrm>
            <a:off x="9107404" y="2450080"/>
            <a:ext cx="2160000" cy="1477328"/>
            <a:chOff x="14285097" y="2911111"/>
            <a:chExt cx="3419664" cy="2252366"/>
          </a:xfrm>
        </p:grpSpPr>
        <p:pic>
          <p:nvPicPr>
            <p:cNvPr id="67" name="Object 11">
              <a:extLst>
                <a:ext uri="{FF2B5EF4-FFF2-40B4-BE49-F238E27FC236}">
                  <a16:creationId xmlns:a16="http://schemas.microsoft.com/office/drawing/2014/main" id="{9B0CF3A3-38A5-0146-0463-1A948E499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85097" y="2911111"/>
              <a:ext cx="3419664" cy="2252366"/>
            </a:xfrm>
            <a:prstGeom prst="rect">
              <a:avLst/>
            </a:prstGeom>
          </p:spPr>
        </p:pic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D66628B-EBC5-1C31-0BF0-9341473E16B6}"/>
              </a:ext>
            </a:extLst>
          </p:cNvPr>
          <p:cNvCxnSpPr>
            <a:cxnSpLocks/>
          </p:cNvCxnSpPr>
          <p:nvPr/>
        </p:nvCxnSpPr>
        <p:spPr>
          <a:xfrm>
            <a:off x="2704756" y="2475480"/>
            <a:ext cx="0" cy="4188533"/>
          </a:xfrm>
          <a:prstGeom prst="line">
            <a:avLst/>
          </a:prstGeom>
          <a:ln w="9525" cap="flat" cmpd="sng" algn="ctr">
            <a:solidFill>
              <a:srgbClr val="121D4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CB99E53-6AC6-CC31-AB8E-EA501510792F}"/>
              </a:ext>
            </a:extLst>
          </p:cNvPr>
          <p:cNvCxnSpPr>
            <a:cxnSpLocks/>
          </p:cNvCxnSpPr>
          <p:nvPr/>
        </p:nvCxnSpPr>
        <p:spPr>
          <a:xfrm>
            <a:off x="546861" y="2453567"/>
            <a:ext cx="0" cy="4188533"/>
          </a:xfrm>
          <a:prstGeom prst="line">
            <a:avLst/>
          </a:prstGeom>
          <a:ln w="9525" cap="flat" cmpd="sng" algn="ctr">
            <a:solidFill>
              <a:srgbClr val="121D4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E13FC5BB-B21C-74A2-2817-D22D7EB2B7C2}"/>
              </a:ext>
            </a:extLst>
          </p:cNvPr>
          <p:cNvCxnSpPr>
            <a:cxnSpLocks/>
          </p:cNvCxnSpPr>
          <p:nvPr/>
        </p:nvCxnSpPr>
        <p:spPr>
          <a:xfrm>
            <a:off x="4855997" y="2453567"/>
            <a:ext cx="0" cy="4188533"/>
          </a:xfrm>
          <a:prstGeom prst="line">
            <a:avLst/>
          </a:prstGeom>
          <a:ln w="9525" cap="flat" cmpd="sng" algn="ctr">
            <a:solidFill>
              <a:srgbClr val="121D4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FCA3BFE-93CD-978D-41B1-6805B7405683}"/>
              </a:ext>
            </a:extLst>
          </p:cNvPr>
          <p:cNvCxnSpPr>
            <a:cxnSpLocks/>
          </p:cNvCxnSpPr>
          <p:nvPr/>
        </p:nvCxnSpPr>
        <p:spPr>
          <a:xfrm>
            <a:off x="6976359" y="2453567"/>
            <a:ext cx="0" cy="4188533"/>
          </a:xfrm>
          <a:prstGeom prst="line">
            <a:avLst/>
          </a:prstGeom>
          <a:ln w="9525" cap="flat" cmpd="sng" algn="ctr">
            <a:solidFill>
              <a:srgbClr val="121D4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9834A7CD-4336-0806-6470-B55B9F22B73C}"/>
              </a:ext>
            </a:extLst>
          </p:cNvPr>
          <p:cNvCxnSpPr>
            <a:cxnSpLocks/>
          </p:cNvCxnSpPr>
          <p:nvPr/>
        </p:nvCxnSpPr>
        <p:spPr>
          <a:xfrm>
            <a:off x="9119012" y="2449796"/>
            <a:ext cx="0" cy="4188533"/>
          </a:xfrm>
          <a:prstGeom prst="line">
            <a:avLst/>
          </a:prstGeom>
          <a:ln w="9525" cap="flat" cmpd="sng" algn="ctr">
            <a:solidFill>
              <a:srgbClr val="121D4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8C08DFD4-C275-28C6-A36E-970388EBC44F}"/>
              </a:ext>
            </a:extLst>
          </p:cNvPr>
          <p:cNvCxnSpPr>
            <a:cxnSpLocks/>
          </p:cNvCxnSpPr>
          <p:nvPr/>
        </p:nvCxnSpPr>
        <p:spPr>
          <a:xfrm>
            <a:off x="11246952" y="2449796"/>
            <a:ext cx="0" cy="4188533"/>
          </a:xfrm>
          <a:prstGeom prst="line">
            <a:avLst/>
          </a:prstGeom>
          <a:ln w="9525" cap="flat" cmpd="sng" algn="ctr">
            <a:solidFill>
              <a:srgbClr val="121D49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663486D-9780-CAD8-A86A-31E65E810784}"/>
              </a:ext>
            </a:extLst>
          </p:cNvPr>
          <p:cNvCxnSpPr>
            <a:cxnSpLocks/>
          </p:cNvCxnSpPr>
          <p:nvPr/>
        </p:nvCxnSpPr>
        <p:spPr>
          <a:xfrm>
            <a:off x="474906" y="2452971"/>
            <a:ext cx="2303219" cy="0"/>
          </a:xfrm>
          <a:prstGeom prst="straightConnector1">
            <a:avLst/>
          </a:prstGeom>
          <a:ln>
            <a:solidFill>
              <a:srgbClr val="121D49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E66B51AB-AC9E-5ADC-349D-7E9E73301B38}"/>
              </a:ext>
            </a:extLst>
          </p:cNvPr>
          <p:cNvCxnSpPr>
            <a:cxnSpLocks/>
          </p:cNvCxnSpPr>
          <p:nvPr/>
        </p:nvCxnSpPr>
        <p:spPr>
          <a:xfrm>
            <a:off x="2778125" y="2454559"/>
            <a:ext cx="2147591" cy="0"/>
          </a:xfrm>
          <a:prstGeom prst="straightConnector1">
            <a:avLst/>
          </a:prstGeom>
          <a:ln>
            <a:solidFill>
              <a:srgbClr val="121D4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FAE5CEE-4140-7ABC-39A5-B0AE2A3AE04E}"/>
              </a:ext>
            </a:extLst>
          </p:cNvPr>
          <p:cNvCxnSpPr/>
          <p:nvPr/>
        </p:nvCxnSpPr>
        <p:spPr>
          <a:xfrm>
            <a:off x="4896759" y="2454559"/>
            <a:ext cx="2160000" cy="0"/>
          </a:xfrm>
          <a:prstGeom prst="straightConnector1">
            <a:avLst/>
          </a:prstGeom>
          <a:ln>
            <a:solidFill>
              <a:srgbClr val="121D4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5F1D893C-69E5-FDDC-3A22-CB1F1FE8F157}"/>
              </a:ext>
            </a:extLst>
          </p:cNvPr>
          <p:cNvCxnSpPr>
            <a:cxnSpLocks/>
          </p:cNvCxnSpPr>
          <p:nvPr/>
        </p:nvCxnSpPr>
        <p:spPr>
          <a:xfrm>
            <a:off x="7049635" y="2457416"/>
            <a:ext cx="2130972" cy="0"/>
          </a:xfrm>
          <a:prstGeom prst="straightConnector1">
            <a:avLst/>
          </a:prstGeom>
          <a:ln>
            <a:solidFill>
              <a:srgbClr val="121D4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42E9898-8BA5-6A6D-EA40-2E071132249E}"/>
              </a:ext>
            </a:extLst>
          </p:cNvPr>
          <p:cNvCxnSpPr/>
          <p:nvPr/>
        </p:nvCxnSpPr>
        <p:spPr>
          <a:xfrm>
            <a:off x="9139154" y="2456146"/>
            <a:ext cx="2160000" cy="0"/>
          </a:xfrm>
          <a:prstGeom prst="straightConnector1">
            <a:avLst/>
          </a:prstGeom>
          <a:ln>
            <a:solidFill>
              <a:srgbClr val="121D49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8776F98F-4919-1B75-155C-3078807DC533}"/>
              </a:ext>
            </a:extLst>
          </p:cNvPr>
          <p:cNvSpPr txBox="1"/>
          <p:nvPr/>
        </p:nvSpPr>
        <p:spPr>
          <a:xfrm>
            <a:off x="564115" y="2449796"/>
            <a:ext cx="6841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344BB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8B04D0B-3547-64C9-0078-9BB089FDF0FA}"/>
              </a:ext>
            </a:extLst>
          </p:cNvPr>
          <p:cNvSpPr txBox="1"/>
          <p:nvPr/>
        </p:nvSpPr>
        <p:spPr>
          <a:xfrm>
            <a:off x="2719486" y="2471570"/>
            <a:ext cx="6841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344BB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72B0633-CF1A-D2AC-2512-6104D7471A2F}"/>
              </a:ext>
            </a:extLst>
          </p:cNvPr>
          <p:cNvSpPr txBox="1"/>
          <p:nvPr/>
        </p:nvSpPr>
        <p:spPr>
          <a:xfrm>
            <a:off x="4882114" y="2471570"/>
            <a:ext cx="6841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344BB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D03DA0-71D5-62F6-2B00-6984C0F68B78}"/>
              </a:ext>
            </a:extLst>
          </p:cNvPr>
          <p:cNvSpPr txBox="1"/>
          <p:nvPr/>
        </p:nvSpPr>
        <p:spPr>
          <a:xfrm>
            <a:off x="7001203" y="2471568"/>
            <a:ext cx="6841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344BB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DBF5FF-9488-A643-C2A4-0160238742FE}"/>
              </a:ext>
            </a:extLst>
          </p:cNvPr>
          <p:cNvSpPr txBox="1"/>
          <p:nvPr/>
        </p:nvSpPr>
        <p:spPr>
          <a:xfrm>
            <a:off x="9134806" y="2471570"/>
            <a:ext cx="6841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rgbClr val="344BB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6274407-19FE-00A4-499B-D37E10DBC5B5}"/>
              </a:ext>
            </a:extLst>
          </p:cNvPr>
          <p:cNvSpPr txBox="1"/>
          <p:nvPr/>
        </p:nvSpPr>
        <p:spPr>
          <a:xfrm>
            <a:off x="632814" y="5159110"/>
            <a:ext cx="1230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121D49"/>
                </a:solidFill>
                <a:latin typeface="Arial Rounded MT Bold" panose="020F0704030504030204" pitchFamily="34" charset="0"/>
              </a:rPr>
              <a:t>About</a:t>
            </a:r>
          </a:p>
          <a:p>
            <a:r>
              <a:rPr lang="en-US" altLang="ko-KR" sz="1300" dirty="0">
                <a:solidFill>
                  <a:srgbClr val="121D49"/>
                </a:solidFill>
                <a:latin typeface="Arial Rounded MT Bold" panose="020F0704030504030204" pitchFamily="34" charset="0"/>
              </a:rPr>
              <a:t>Anti-Drone</a:t>
            </a:r>
            <a:endParaRPr lang="ko-KR" altLang="en-US" sz="1300" dirty="0">
              <a:solidFill>
                <a:srgbClr val="121D4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5200ABC-F2CB-F2E9-DF25-7E0232D28585}"/>
              </a:ext>
            </a:extLst>
          </p:cNvPr>
          <p:cNvSpPr txBox="1"/>
          <p:nvPr/>
        </p:nvSpPr>
        <p:spPr>
          <a:xfrm>
            <a:off x="2788184" y="4537693"/>
            <a:ext cx="13157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121D49"/>
                </a:solidFill>
                <a:latin typeface="Arial Rounded MT Bold" panose="020F0704030504030204" pitchFamily="34" charset="0"/>
              </a:rPr>
              <a:t>-</a:t>
            </a:r>
          </a:p>
          <a:p>
            <a:r>
              <a:rPr lang="en-US" altLang="ko-KR" sz="1300" dirty="0">
                <a:solidFill>
                  <a:srgbClr val="121D49"/>
                </a:solidFill>
                <a:latin typeface="Arial Rounded MT Bold" panose="020F0704030504030204" pitchFamily="34" charset="0"/>
              </a:rPr>
              <a:t>Survey</a:t>
            </a:r>
            <a:endParaRPr lang="ko-KR" altLang="en-US" sz="1300" dirty="0">
              <a:solidFill>
                <a:srgbClr val="121D4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CA604BD-9A16-596C-9A98-F43A599615DB}"/>
              </a:ext>
            </a:extLst>
          </p:cNvPr>
          <p:cNvSpPr txBox="1"/>
          <p:nvPr/>
        </p:nvSpPr>
        <p:spPr>
          <a:xfrm>
            <a:off x="5024301" y="4544062"/>
            <a:ext cx="1230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121D49"/>
                </a:solidFill>
                <a:latin typeface="Arial Rounded MT Bold" panose="020F0704030504030204" pitchFamily="34" charset="0"/>
              </a:rPr>
              <a:t>-</a:t>
            </a:r>
          </a:p>
          <a:p>
            <a:r>
              <a:rPr lang="en-US" altLang="ko-KR" sz="1300" dirty="0">
                <a:solidFill>
                  <a:srgbClr val="121D49"/>
                </a:solidFill>
                <a:latin typeface="Arial Rounded MT Bold" panose="020F0704030504030204" pitchFamily="34" charset="0"/>
              </a:rPr>
              <a:t>Example</a:t>
            </a:r>
            <a:endParaRPr lang="ko-KR" altLang="en-US" sz="1300" dirty="0">
              <a:solidFill>
                <a:srgbClr val="121D4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43E93CD-5A47-872C-ACED-8F0D1F0B2109}"/>
              </a:ext>
            </a:extLst>
          </p:cNvPr>
          <p:cNvSpPr txBox="1"/>
          <p:nvPr/>
        </p:nvSpPr>
        <p:spPr>
          <a:xfrm>
            <a:off x="7131084" y="3937325"/>
            <a:ext cx="1230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121D49"/>
                </a:solidFill>
                <a:latin typeface="Arial Rounded MT Bold" panose="020F0704030504030204" pitchFamily="34" charset="0"/>
              </a:rPr>
              <a:t>-</a:t>
            </a:r>
          </a:p>
          <a:p>
            <a:r>
              <a:rPr lang="en-US" altLang="ko-KR" sz="1300" dirty="0">
                <a:solidFill>
                  <a:srgbClr val="121D49"/>
                </a:solidFill>
                <a:latin typeface="Arial Rounded MT Bold" panose="020F0704030504030204" pitchFamily="34" charset="0"/>
              </a:rPr>
              <a:t>Scenario</a:t>
            </a:r>
            <a:endParaRPr lang="ko-KR" altLang="en-US" sz="1300" dirty="0">
              <a:solidFill>
                <a:srgbClr val="121D49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89D382-D3B4-430D-B1B0-9F10302784B8}"/>
              </a:ext>
            </a:extLst>
          </p:cNvPr>
          <p:cNvSpPr txBox="1"/>
          <p:nvPr/>
        </p:nvSpPr>
        <p:spPr>
          <a:xfrm>
            <a:off x="9249091" y="3312010"/>
            <a:ext cx="12308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solidFill>
                  <a:srgbClr val="121D49"/>
                </a:solidFill>
                <a:latin typeface="Arial Rounded MT Bold" panose="020F0704030504030204" pitchFamily="34" charset="0"/>
              </a:rPr>
              <a:t>-</a:t>
            </a:r>
          </a:p>
          <a:p>
            <a:r>
              <a:rPr lang="en-US" altLang="ko-KR" sz="1300" dirty="0">
                <a:solidFill>
                  <a:srgbClr val="121D49"/>
                </a:solidFill>
                <a:latin typeface="Arial Rounded MT Bold" panose="020F0704030504030204" pitchFamily="34" charset="0"/>
              </a:rPr>
              <a:t>Plan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39983-D3F7-644B-EBB1-78C4B446DD0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3D2E91-5D05-2B9B-70DF-5FD3E6C07584}"/>
              </a:ext>
            </a:extLst>
          </p:cNvPr>
          <p:cNvSpPr txBox="1"/>
          <p:nvPr/>
        </p:nvSpPr>
        <p:spPr>
          <a:xfrm>
            <a:off x="1296853" y="535307"/>
            <a:ext cx="71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3CC75-3637-0B92-3C53-3C3FE6445A8A}"/>
              </a:ext>
            </a:extLst>
          </p:cNvPr>
          <p:cNvSpPr txBox="1"/>
          <p:nvPr/>
        </p:nvSpPr>
        <p:spPr>
          <a:xfrm>
            <a:off x="396877" y="1056667"/>
            <a:ext cx="47624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Table of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Contents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926B87-7DF6-6915-F443-FC586B68AD0A}"/>
              </a:ext>
            </a:extLst>
          </p:cNvPr>
          <p:cNvSpPr txBox="1"/>
          <p:nvPr/>
        </p:nvSpPr>
        <p:spPr>
          <a:xfrm>
            <a:off x="632814" y="5905500"/>
            <a:ext cx="190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안티드론이란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r>
              <a:rPr lang="ko-KR" altLang="en-US" sz="1200" dirty="0"/>
              <a:t>무엇인지 소개한다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6C013DD-4C3A-6028-F314-E4AFCF7D8053}"/>
              </a:ext>
            </a:extLst>
          </p:cNvPr>
          <p:cNvSpPr txBox="1"/>
          <p:nvPr/>
        </p:nvSpPr>
        <p:spPr>
          <a:xfrm>
            <a:off x="2824266" y="5895930"/>
            <a:ext cx="1903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안티드론을</a:t>
            </a:r>
            <a:r>
              <a:rPr lang="ko-KR" altLang="en-US" sz="1200" dirty="0"/>
              <a:t> 개발하기 </a:t>
            </a:r>
            <a:endParaRPr lang="en-US" altLang="ko-KR" sz="1200" dirty="0"/>
          </a:p>
          <a:p>
            <a:r>
              <a:rPr lang="ko-KR" altLang="en-US" sz="1200" dirty="0"/>
              <a:t>위해 필요한 자료에 </a:t>
            </a:r>
            <a:endParaRPr lang="en-US" altLang="ko-KR" sz="1200" dirty="0"/>
          </a:p>
          <a:p>
            <a:r>
              <a:rPr lang="ko-KR" altLang="en-US" sz="1200" dirty="0"/>
              <a:t>대해 소개한다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937454-3DBE-D25F-D7CA-9EF5E4AE2400}"/>
              </a:ext>
            </a:extLst>
          </p:cNvPr>
          <p:cNvSpPr txBox="1"/>
          <p:nvPr/>
        </p:nvSpPr>
        <p:spPr>
          <a:xfrm>
            <a:off x="4967453" y="5921297"/>
            <a:ext cx="1903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실제 사례를 통해 </a:t>
            </a:r>
            <a:endParaRPr lang="en-US" altLang="ko-KR" sz="1200" dirty="0"/>
          </a:p>
          <a:p>
            <a:r>
              <a:rPr lang="ko-KR" altLang="en-US" sz="1200" dirty="0" err="1"/>
              <a:t>안티드론의</a:t>
            </a:r>
            <a:r>
              <a:rPr lang="ko-KR" altLang="en-US" sz="1200" dirty="0"/>
              <a:t> 탐지</a:t>
            </a:r>
            <a:r>
              <a:rPr lang="en-US" altLang="ko-KR" sz="1200" dirty="0"/>
              <a:t>, </a:t>
            </a:r>
            <a:r>
              <a:rPr lang="ko-KR" altLang="en-US" sz="1200" dirty="0"/>
              <a:t>무력화 현황을 조사한다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F720AB2-B521-D522-9CD1-DE4A91FE05AA}"/>
              </a:ext>
            </a:extLst>
          </p:cNvPr>
          <p:cNvSpPr txBox="1"/>
          <p:nvPr/>
        </p:nvSpPr>
        <p:spPr>
          <a:xfrm>
            <a:off x="7102749" y="5905500"/>
            <a:ext cx="1903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개발한 </a:t>
            </a:r>
            <a:r>
              <a:rPr lang="ko-KR" altLang="en-US" sz="1200" dirty="0" err="1"/>
              <a:t>안티드론의</a:t>
            </a:r>
            <a:endParaRPr lang="en-US" altLang="ko-KR" sz="1200" dirty="0"/>
          </a:p>
          <a:p>
            <a:r>
              <a:rPr lang="ko-KR" altLang="en-US" sz="1200" dirty="0"/>
              <a:t>시나리오를 소개한다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6031EB-C1FA-D4F9-03D0-135434F7E35B}"/>
              </a:ext>
            </a:extLst>
          </p:cNvPr>
          <p:cNvSpPr txBox="1"/>
          <p:nvPr/>
        </p:nvSpPr>
        <p:spPr>
          <a:xfrm>
            <a:off x="9246656" y="5853605"/>
            <a:ext cx="1903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향후 </a:t>
            </a:r>
            <a:r>
              <a:rPr lang="ko-KR" altLang="en-US" sz="1200" dirty="0" err="1"/>
              <a:t>캡스톤디자인</a:t>
            </a:r>
            <a:r>
              <a:rPr lang="ko-KR" altLang="en-US" sz="1200" dirty="0"/>
              <a:t> </a:t>
            </a:r>
            <a:r>
              <a:rPr lang="en-US" altLang="ko-KR" sz="1200" dirty="0"/>
              <a:t>2</a:t>
            </a:r>
          </a:p>
          <a:p>
            <a:r>
              <a:rPr lang="ko-KR" altLang="en-US" sz="1200" dirty="0"/>
              <a:t>연구 계획을 소개하고자 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827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C6D491-E52F-6167-8DDA-613CB65F3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7" y="2072611"/>
            <a:ext cx="4442978" cy="329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7F8955-26AA-83DA-0AD5-9232EB188432}"/>
              </a:ext>
            </a:extLst>
          </p:cNvPr>
          <p:cNvSpPr txBox="1"/>
          <p:nvPr/>
        </p:nvSpPr>
        <p:spPr>
          <a:xfrm>
            <a:off x="4975988" y="1997839"/>
            <a:ext cx="63834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LIDAR</a:t>
            </a:r>
            <a:r>
              <a:rPr lang="ko-KR" altLang="en-US" sz="1800" b="0" i="0" u="none" strike="noStrike" dirty="0">
                <a:effectLst/>
                <a:latin typeface="Arial" panose="020B0604020202020204" pitchFamily="34" charset="0"/>
              </a:rPr>
              <a:t>와 </a:t>
            </a: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RF</a:t>
            </a:r>
            <a:r>
              <a:rPr lang="ko-KR" altLang="en-US" sz="1800" b="0" i="0" u="none" strike="noStrike" dirty="0">
                <a:effectLst/>
                <a:latin typeface="Arial" panose="020B0604020202020204" pitchFamily="34" charset="0"/>
              </a:rPr>
              <a:t>센서 모두 전자기파 특성상 넓은 탐지범위와 빠른 탐지 속도를 가지고 있어 물체 탐지에 적합하다</a:t>
            </a: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RF</a:t>
            </a:r>
            <a:r>
              <a:rPr lang="ko-KR" altLang="en-US" sz="1800" b="0" i="0" u="none" strike="noStrike" dirty="0">
                <a:effectLst/>
                <a:latin typeface="Arial" panose="020B0604020202020204" pitchFamily="34" charset="0"/>
              </a:rPr>
              <a:t>센서는 장애물을 통과할 수 있고 넓은 범위를 탐지할 </a:t>
            </a:r>
            <a:r>
              <a:rPr lang="ko-KR" altLang="en-US" sz="1800" b="0" i="0" u="none" strike="noStrike" dirty="0" err="1">
                <a:effectLst/>
                <a:latin typeface="Arial" panose="020B0604020202020204" pitchFamily="34" charset="0"/>
              </a:rPr>
              <a:t>수있다</a:t>
            </a: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LIDAR</a:t>
            </a:r>
            <a:r>
              <a:rPr lang="ko-KR" altLang="en-US" sz="1800" b="0" i="0" u="none" strike="noStrike" dirty="0">
                <a:effectLst/>
                <a:latin typeface="Arial" panose="020B0604020202020204" pitchFamily="34" charset="0"/>
              </a:rPr>
              <a:t>는 정밀한 물체 감지를 할 수 있고 온도 등 더 많은 정보를 얻을 수 있다</a:t>
            </a: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 err="1">
                <a:effectLst/>
                <a:latin typeface="Arial" panose="020B0604020202020204" pitchFamily="34" charset="0"/>
              </a:rPr>
              <a:t>드론이</a:t>
            </a:r>
            <a:r>
              <a:rPr lang="ko-KR" altLang="en-US" sz="1800" b="0" i="0" u="none" strike="noStrike" dirty="0">
                <a:effectLst/>
                <a:latin typeface="Arial" panose="020B0604020202020204" pitchFamily="34" charset="0"/>
              </a:rPr>
              <a:t> 이동하는 영공에는 장애물이 </a:t>
            </a:r>
            <a:r>
              <a:rPr lang="ko-KR" altLang="en-US" dirty="0">
                <a:latin typeface="Arial" panose="020B0604020202020204" pitchFamily="34" charset="0"/>
              </a:rPr>
              <a:t>거의 </a:t>
            </a:r>
            <a:r>
              <a:rPr lang="ko-KR" altLang="en-US" sz="1800" b="0" i="0" u="none" strike="noStrike" dirty="0">
                <a:effectLst/>
                <a:latin typeface="Arial" panose="020B0604020202020204" pitchFamily="34" charset="0"/>
              </a:rPr>
              <a:t>없다는 점</a:t>
            </a: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, LIDAR</a:t>
            </a:r>
            <a:r>
              <a:rPr lang="ko-KR" altLang="en-US" sz="1800" b="0" i="0" u="none" strike="noStrike" dirty="0">
                <a:effectLst/>
                <a:latin typeface="Arial" panose="020B0604020202020204" pitchFamily="34" charset="0"/>
              </a:rPr>
              <a:t>센서가 </a:t>
            </a: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Simulator</a:t>
            </a:r>
            <a:r>
              <a:rPr lang="ko-KR" altLang="en-US" sz="1800" b="0" i="0" u="none" strike="noStrike" dirty="0">
                <a:effectLst/>
                <a:latin typeface="Arial" panose="020B0604020202020204" pitchFamily="34" charset="0"/>
              </a:rPr>
              <a:t>상에서 직관적이라는 점을 고려하여 </a:t>
            </a: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LIDAR</a:t>
            </a:r>
            <a:r>
              <a:rPr lang="ko-KR" altLang="en-US" sz="1800" b="0" i="0" u="none" strike="noStrike" dirty="0">
                <a:effectLst/>
                <a:latin typeface="Arial" panose="020B0604020202020204" pitchFamily="34" charset="0"/>
              </a:rPr>
              <a:t>센서를 채택하였다</a:t>
            </a:r>
            <a:r>
              <a:rPr lang="en-US" altLang="ko-KR" sz="1800" b="0" i="0" u="none" strike="noStrike" dirty="0"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6E108-1CAB-77C1-9171-89FD326B49E9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Detection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F5174-0DD4-29D7-CA91-699147CE8D3F}"/>
              </a:ext>
            </a:extLst>
          </p:cNvPr>
          <p:cNvSpPr txBox="1"/>
          <p:nvPr/>
        </p:nvSpPr>
        <p:spPr>
          <a:xfrm>
            <a:off x="1296853" y="5416013"/>
            <a:ext cx="33349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LIDAR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센서를 이용한 물체 탐지</a:t>
            </a:r>
            <a:endParaRPr lang="ko-KR" altLang="en-US" sz="14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82422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862E2B2-5D79-1DC0-0AB4-7412B33F4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37" y="1839637"/>
            <a:ext cx="3701324" cy="454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65AF132-B43B-95E4-2696-AD223EEB8C2F}"/>
              </a:ext>
            </a:extLst>
          </p:cNvPr>
          <p:cNvSpPr txBox="1"/>
          <p:nvPr/>
        </p:nvSpPr>
        <p:spPr>
          <a:xfrm>
            <a:off x="4975988" y="1997839"/>
            <a:ext cx="60933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현실과 비슷한 오차범위를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갖게하기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위해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Gaussian Noise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추가했다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ray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총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32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방향으로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뻗어나가고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각각의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ray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통해 물체를 탐지할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레이더의 회전속도는 임의로 설정할 수 있게 컨트롤러를 만들어 두었다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400865-674B-E09B-30C9-2A6C95119873}"/>
              </a:ext>
            </a:extLst>
          </p:cNvPr>
          <p:cNvSpPr txBox="1"/>
          <p:nvPr/>
        </p:nvSpPr>
        <p:spPr>
          <a:xfrm>
            <a:off x="1691446" y="6379836"/>
            <a:ext cx="2177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LIDAR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물리적 모델</a:t>
            </a:r>
            <a:endParaRPr lang="ko-KR" altLang="en-US" sz="1400" b="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D81739-C270-6BD5-962B-49B362A1E0EB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Detection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3125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2C760E8-2501-3E68-56BB-FB76DAB7E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5269" y="2148310"/>
            <a:ext cx="5743578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D5F53D0-A52C-19B2-C6E4-D50DABBE1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33" y="2129260"/>
            <a:ext cx="57150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C41DF0-25F5-3E1B-42EF-56B73AD7E7D9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Detection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3D9FC-CFB8-E360-9056-EC180C84BE7C}"/>
              </a:ext>
            </a:extLst>
          </p:cNvPr>
          <p:cNvSpPr txBox="1"/>
          <p:nvPr/>
        </p:nvSpPr>
        <p:spPr>
          <a:xfrm>
            <a:off x="2389649" y="6072059"/>
            <a:ext cx="2177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360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°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회전하며 탐지</a:t>
            </a:r>
            <a:endParaRPr lang="ko-KR" altLang="en-US" sz="1400" b="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04D49D-A928-AC67-8ECE-ECED5ABC3A52}"/>
              </a:ext>
            </a:extLst>
          </p:cNvPr>
          <p:cNvSpPr txBox="1"/>
          <p:nvPr/>
        </p:nvSpPr>
        <p:spPr>
          <a:xfrm>
            <a:off x="8051539" y="6072058"/>
            <a:ext cx="21779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rgbClr val="000000"/>
                </a:solidFill>
                <a:latin typeface="Arial" panose="020B0604020202020204" pitchFamily="34" charset="0"/>
              </a:rPr>
              <a:t>수직으로 이동하며 탐지</a:t>
            </a:r>
            <a:endParaRPr lang="ko-KR" altLang="en-US" sz="1400" b="0" dirty="0">
              <a:effectLst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318E82AD-4D2D-79D9-C7F7-C156D5ED4B00}"/>
              </a:ext>
            </a:extLst>
          </p:cNvPr>
          <p:cNvSpPr/>
          <p:nvPr/>
        </p:nvSpPr>
        <p:spPr>
          <a:xfrm>
            <a:off x="2136625" y="3238218"/>
            <a:ext cx="386861" cy="37513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ED12EE6-3B40-CB26-B2D7-10BC5455FD55}"/>
              </a:ext>
            </a:extLst>
          </p:cNvPr>
          <p:cNvSpPr/>
          <p:nvPr/>
        </p:nvSpPr>
        <p:spPr>
          <a:xfrm>
            <a:off x="8247370" y="4041058"/>
            <a:ext cx="277198" cy="28513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41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A2B653-818A-D826-70E0-3C742210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33" y="1927113"/>
            <a:ext cx="4567009" cy="107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94134C7D-4DBE-1FED-D128-BBA5295E3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7" y="3436611"/>
            <a:ext cx="5098094" cy="226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BBC6E6-FC64-8FD9-1C8E-3ED96C2E2EE7}"/>
              </a:ext>
            </a:extLst>
          </p:cNvPr>
          <p:cNvSpPr txBox="1"/>
          <p:nvPr/>
        </p:nvSpPr>
        <p:spPr>
          <a:xfrm>
            <a:off x="2211705" y="2914058"/>
            <a:ext cx="16940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LIDAR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기능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1E5762-E718-70D7-0D2A-D6AD93018312}"/>
              </a:ext>
            </a:extLst>
          </p:cNvPr>
          <p:cNvSpPr txBox="1"/>
          <p:nvPr/>
        </p:nvSpPr>
        <p:spPr>
          <a:xfrm>
            <a:off x="2254998" y="5705698"/>
            <a:ext cx="13818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물체 </a:t>
            </a:r>
            <a:r>
              <a:rPr lang="ko-KR" altLang="en-US" sz="14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탐지 </a:t>
            </a:r>
            <a:r>
              <a:rPr lang="ko-KR" altLang="en-US" sz="1400">
                <a:solidFill>
                  <a:srgbClr val="000000"/>
                </a:solidFill>
                <a:latin typeface="Arial" panose="020B0604020202020204" pitchFamily="34" charset="0"/>
              </a:rPr>
              <a:t>결과</a:t>
            </a:r>
            <a:endParaRPr lang="ko-KR" altLang="en-US" sz="1400" b="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D5E7F-C04D-906B-CA66-AB85A648EFD1}"/>
              </a:ext>
            </a:extLst>
          </p:cNvPr>
          <p:cNvSpPr txBox="1"/>
          <p:nvPr/>
        </p:nvSpPr>
        <p:spPr>
          <a:xfrm>
            <a:off x="5632912" y="1806732"/>
            <a:ext cx="60960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위에서 소개한 모델에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ROS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 제공하는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libgazebo_ros_ray_sensor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플러그인을 추가하여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ray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에 탐지된 물체의 위치를 실시간으로 출력하도록 설계하였다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31C77-98DB-2DC8-C48D-FD149F9924A9}"/>
              </a:ext>
            </a:extLst>
          </p:cNvPr>
          <p:cNvSpPr txBox="1"/>
          <p:nvPr/>
        </p:nvSpPr>
        <p:spPr>
          <a:xfrm>
            <a:off x="5632912" y="3416992"/>
            <a:ext cx="62542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추가된 플러그인을 통해 어느 각도에서 얼마만큼 거리에 물체가 있는지 파악할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infinity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약자로 물체가 탐지되지 않았음을 의미한다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36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개의 변수 값이 각각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10°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범위를 탐지하며 물체가 탐지되었다면 물체까지의 거리를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미터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출력한다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1F2FCE-954A-70D5-6C1E-04EDED473E58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Detection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891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pic>
        <p:nvPicPr>
          <p:cNvPr id="25" name="Google Shape;410;p48">
            <a:extLst>
              <a:ext uri="{FF2B5EF4-FFF2-40B4-BE49-F238E27FC236}">
                <a16:creationId xmlns:a16="http://schemas.microsoft.com/office/drawing/2014/main" id="{E3A2F3B9-66A3-08D0-B7FF-D043C457A03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0550" y="2174779"/>
            <a:ext cx="5607844" cy="329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35264FB-F7E1-5FBA-203F-BCF46799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6" y="2174779"/>
            <a:ext cx="56078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B4AC6-3760-B327-A684-3240D37A8E34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Identification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41863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11" name="Google Shape;420;p49">
            <a:extLst>
              <a:ext uri="{FF2B5EF4-FFF2-40B4-BE49-F238E27FC236}">
                <a16:creationId xmlns:a16="http://schemas.microsoft.com/office/drawing/2014/main" id="{E4B13961-9EDF-087A-6CF7-97E0D352CE3F}"/>
              </a:ext>
            </a:extLst>
          </p:cNvPr>
          <p:cNvSpPr txBox="1"/>
          <p:nvPr/>
        </p:nvSpPr>
        <p:spPr>
          <a:xfrm rot="19473811">
            <a:off x="2831562" y="3246900"/>
            <a:ext cx="1868639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 streaming</a:t>
            </a:r>
            <a:endParaRPr dirty="0"/>
          </a:p>
        </p:txBody>
      </p:sp>
      <p:sp>
        <p:nvSpPr>
          <p:cNvPr id="12" name="Google Shape;421;p49">
            <a:extLst>
              <a:ext uri="{FF2B5EF4-FFF2-40B4-BE49-F238E27FC236}">
                <a16:creationId xmlns:a16="http://schemas.microsoft.com/office/drawing/2014/main" id="{B23CD837-294D-6F04-92E5-406B2FBF649A}"/>
              </a:ext>
            </a:extLst>
          </p:cNvPr>
          <p:cNvSpPr txBox="1"/>
          <p:nvPr/>
        </p:nvSpPr>
        <p:spPr>
          <a:xfrm rot="19314218">
            <a:off x="3766697" y="4157570"/>
            <a:ext cx="135665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command</a:t>
            </a:r>
          </a:p>
        </p:txBody>
      </p:sp>
      <p:cxnSp>
        <p:nvCxnSpPr>
          <p:cNvPr id="13" name="Google Shape;422;p49">
            <a:extLst>
              <a:ext uri="{FF2B5EF4-FFF2-40B4-BE49-F238E27FC236}">
                <a16:creationId xmlns:a16="http://schemas.microsoft.com/office/drawing/2014/main" id="{0783838F-D389-5664-E8A8-300BB9E7AEB3}"/>
              </a:ext>
            </a:extLst>
          </p:cNvPr>
          <p:cNvCxnSpPr/>
          <p:nvPr/>
        </p:nvCxnSpPr>
        <p:spPr>
          <a:xfrm rot="10800000">
            <a:off x="7189724" y="3472404"/>
            <a:ext cx="1048200" cy="1048200"/>
          </a:xfrm>
          <a:prstGeom prst="straightConnector1">
            <a:avLst/>
          </a:prstGeom>
          <a:noFill/>
          <a:ln w="38100" cap="flat" cmpd="sng">
            <a:solidFill>
              <a:srgbClr val="1E32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4" name="Google Shape;423;p49">
            <a:extLst>
              <a:ext uri="{FF2B5EF4-FFF2-40B4-BE49-F238E27FC236}">
                <a16:creationId xmlns:a16="http://schemas.microsoft.com/office/drawing/2014/main" id="{2A12F419-D7FC-38B0-7F81-E7329F94AF88}"/>
              </a:ext>
            </a:extLst>
          </p:cNvPr>
          <p:cNvCxnSpPr/>
          <p:nvPr/>
        </p:nvCxnSpPr>
        <p:spPr>
          <a:xfrm rot="10800000">
            <a:off x="7521124" y="3060779"/>
            <a:ext cx="1108500" cy="1108500"/>
          </a:xfrm>
          <a:prstGeom prst="straightConnector1">
            <a:avLst/>
          </a:prstGeom>
          <a:noFill/>
          <a:ln w="38100" cap="flat" cmpd="sng">
            <a:solidFill>
              <a:srgbClr val="1E325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5" name="Google Shape;424;p49">
            <a:extLst>
              <a:ext uri="{FF2B5EF4-FFF2-40B4-BE49-F238E27FC236}">
                <a16:creationId xmlns:a16="http://schemas.microsoft.com/office/drawing/2014/main" id="{A9B01C74-C498-5BC7-EE83-F481CCE03C27}"/>
              </a:ext>
            </a:extLst>
          </p:cNvPr>
          <p:cNvSpPr txBox="1"/>
          <p:nvPr/>
        </p:nvSpPr>
        <p:spPr>
          <a:xfrm rot="2817154">
            <a:off x="7503114" y="3272858"/>
            <a:ext cx="145713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 data</a:t>
            </a:r>
            <a:endParaRPr dirty="0"/>
          </a:p>
        </p:txBody>
      </p:sp>
      <p:pic>
        <p:nvPicPr>
          <p:cNvPr id="16" name="Google Shape;425;p49">
            <a:extLst>
              <a:ext uri="{FF2B5EF4-FFF2-40B4-BE49-F238E27FC236}">
                <a16:creationId xmlns:a16="http://schemas.microsoft.com/office/drawing/2014/main" id="{5E08D8A1-7E30-38C4-40FA-781B4204FFA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662" y="4198088"/>
            <a:ext cx="1951774" cy="195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26;p49">
            <a:extLst>
              <a:ext uri="{FF2B5EF4-FFF2-40B4-BE49-F238E27FC236}">
                <a16:creationId xmlns:a16="http://schemas.microsoft.com/office/drawing/2014/main" id="{5BAE25EB-0D5A-B04F-E5D8-85005D9D995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912" y="1851729"/>
            <a:ext cx="2040175" cy="20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27;p49">
            <a:extLst>
              <a:ext uri="{FF2B5EF4-FFF2-40B4-BE49-F238E27FC236}">
                <a16:creationId xmlns:a16="http://schemas.microsoft.com/office/drawing/2014/main" id="{87885C81-EACC-8566-2131-C4CF3675616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9798" y="4520604"/>
            <a:ext cx="2157363" cy="114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430;p49">
            <a:extLst>
              <a:ext uri="{FF2B5EF4-FFF2-40B4-BE49-F238E27FC236}">
                <a16:creationId xmlns:a16="http://schemas.microsoft.com/office/drawing/2014/main" id="{637C6C56-8991-CA15-866B-8ABD6B975F8E}"/>
              </a:ext>
            </a:extLst>
          </p:cNvPr>
          <p:cNvSpPr txBox="1"/>
          <p:nvPr/>
        </p:nvSpPr>
        <p:spPr>
          <a:xfrm rot="2606193">
            <a:off x="7087914" y="3942931"/>
            <a:ext cx="105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result</a:t>
            </a:r>
            <a:endParaRPr dirty="0"/>
          </a:p>
        </p:txBody>
      </p:sp>
      <p:sp>
        <p:nvSpPr>
          <p:cNvPr id="20" name="Google Shape;431;p49">
            <a:extLst>
              <a:ext uri="{FF2B5EF4-FFF2-40B4-BE49-F238E27FC236}">
                <a16:creationId xmlns:a16="http://schemas.microsoft.com/office/drawing/2014/main" id="{A74B8D13-7AE7-26CB-8C7C-7BF2AB0C9A9B}"/>
              </a:ext>
            </a:extLst>
          </p:cNvPr>
          <p:cNvSpPr txBox="1"/>
          <p:nvPr/>
        </p:nvSpPr>
        <p:spPr>
          <a:xfrm>
            <a:off x="5415691" y="3967238"/>
            <a:ext cx="1334633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GCS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관제시스템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Google Shape;432;p49">
            <a:extLst>
              <a:ext uri="{FF2B5EF4-FFF2-40B4-BE49-F238E27FC236}">
                <a16:creationId xmlns:a16="http://schemas.microsoft.com/office/drawing/2014/main" id="{400006DE-0299-A45B-F147-85C25F26124F}"/>
              </a:ext>
            </a:extLst>
          </p:cNvPr>
          <p:cNvSpPr txBox="1"/>
          <p:nvPr/>
        </p:nvSpPr>
        <p:spPr>
          <a:xfrm>
            <a:off x="1700349" y="5835404"/>
            <a:ext cx="105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DRONE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Google Shape;433;p49">
            <a:extLst>
              <a:ext uri="{FF2B5EF4-FFF2-40B4-BE49-F238E27FC236}">
                <a16:creationId xmlns:a16="http://schemas.microsoft.com/office/drawing/2014/main" id="{4E4003FC-EB60-436A-1B5E-A24A0F74CBA4}"/>
              </a:ext>
            </a:extLst>
          </p:cNvPr>
          <p:cNvSpPr txBox="1"/>
          <p:nvPr/>
        </p:nvSpPr>
        <p:spPr>
          <a:xfrm>
            <a:off x="8690462" y="5788254"/>
            <a:ext cx="105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YOLOv5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" name="Google Shape;422;p49">
            <a:extLst>
              <a:ext uri="{FF2B5EF4-FFF2-40B4-BE49-F238E27FC236}">
                <a16:creationId xmlns:a16="http://schemas.microsoft.com/office/drawing/2014/main" id="{C0F7DE98-89D7-3402-C6B3-6DEDA122B086}"/>
              </a:ext>
            </a:extLst>
          </p:cNvPr>
          <p:cNvCxnSpPr>
            <a:cxnSpLocks/>
          </p:cNvCxnSpPr>
          <p:nvPr/>
        </p:nvCxnSpPr>
        <p:spPr>
          <a:xfrm flipV="1">
            <a:off x="3355835" y="3170158"/>
            <a:ext cx="1280448" cy="1027930"/>
          </a:xfrm>
          <a:prstGeom prst="straightConnector1">
            <a:avLst/>
          </a:prstGeom>
          <a:noFill/>
          <a:ln w="38100" cap="flat" cmpd="sng">
            <a:solidFill>
              <a:srgbClr val="1E325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4" name="Google Shape;423;p49">
            <a:extLst>
              <a:ext uri="{FF2B5EF4-FFF2-40B4-BE49-F238E27FC236}">
                <a16:creationId xmlns:a16="http://schemas.microsoft.com/office/drawing/2014/main" id="{0236E012-CEF2-FB9A-E5EF-1C180644A52E}"/>
              </a:ext>
            </a:extLst>
          </p:cNvPr>
          <p:cNvCxnSpPr>
            <a:cxnSpLocks/>
          </p:cNvCxnSpPr>
          <p:nvPr/>
        </p:nvCxnSpPr>
        <p:spPr>
          <a:xfrm flipV="1">
            <a:off x="3684388" y="3681452"/>
            <a:ext cx="1245056" cy="1024419"/>
          </a:xfrm>
          <a:prstGeom prst="straightConnector1">
            <a:avLst/>
          </a:prstGeom>
          <a:noFill/>
          <a:ln w="38100" cap="flat" cmpd="sng">
            <a:solidFill>
              <a:srgbClr val="1E3252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0312AC5-4A75-5054-307C-9FCDFD154BB1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Identification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6011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pic>
        <p:nvPicPr>
          <p:cNvPr id="11" name="KakaoTalk_20220516_142715566">
            <a:hlinkClick r:id="" action="ppaction://media"/>
            <a:extLst>
              <a:ext uri="{FF2B5EF4-FFF2-40B4-BE49-F238E27FC236}">
                <a16:creationId xmlns:a16="http://schemas.microsoft.com/office/drawing/2014/main" id="{7551C0F1-DF4E-E8F9-C71F-E4D28F2982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70613" y="2399802"/>
            <a:ext cx="5850774" cy="3280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87E528-ED03-9716-69A8-56D4CE6681AC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Identification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825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graphicFrame>
        <p:nvGraphicFramePr>
          <p:cNvPr id="10" name="Google Shape;444;p50">
            <a:extLst>
              <a:ext uri="{FF2B5EF4-FFF2-40B4-BE49-F238E27FC236}">
                <a16:creationId xmlns:a16="http://schemas.microsoft.com/office/drawing/2014/main" id="{897D72D4-E72F-2BD0-1FCF-1E588E789D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6562683"/>
              </p:ext>
            </p:extLst>
          </p:nvPr>
        </p:nvGraphicFramePr>
        <p:xfrm>
          <a:off x="6687020" y="5046433"/>
          <a:ext cx="5084770" cy="15238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55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97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Video Streaming</a:t>
                      </a:r>
                      <a:endParaRPr sz="13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Gazebo typhoon H480</a:t>
                      </a:r>
                      <a:endParaRPr sz="13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/>
                        <a:t>Simulator</a:t>
                      </a:r>
                      <a:endParaRPr sz="13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Gazebo</a:t>
                      </a:r>
                      <a:endParaRPr sz="13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Drone Control</a:t>
                      </a:r>
                      <a:endParaRPr sz="13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 err="1"/>
                        <a:t>QGroundControl</a:t>
                      </a:r>
                      <a:endParaRPr sz="13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Detection</a:t>
                      </a:r>
                      <a:endParaRPr sz="13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/>
                        <a:t>Yolov5</a:t>
                      </a:r>
                      <a:endParaRPr sz="13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" name="식별">
            <a:hlinkClick r:id="" action="ppaction://media"/>
            <a:extLst>
              <a:ext uri="{FF2B5EF4-FFF2-40B4-BE49-F238E27FC236}">
                <a16:creationId xmlns:a16="http://schemas.microsoft.com/office/drawing/2014/main" id="{4E4FA183-ADA5-0BA6-E9EE-225526AF7B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03629" y="2264568"/>
            <a:ext cx="5518733" cy="3331957"/>
          </a:xfrm>
          <a:prstGeom prst="rect">
            <a:avLst/>
          </a:prstGeom>
        </p:spPr>
      </p:pic>
      <p:pic>
        <p:nvPicPr>
          <p:cNvPr id="13" name="_x342038008">
            <a:extLst>
              <a:ext uri="{FF2B5EF4-FFF2-40B4-BE49-F238E27FC236}">
                <a16:creationId xmlns:a16="http://schemas.microsoft.com/office/drawing/2014/main" id="{F29A1B60-E788-7F7D-18B3-DA4759D82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21" y="2264568"/>
            <a:ext cx="5084769" cy="27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3DC90C-3D2F-EFCC-772B-D16609E8B143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Another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Scenario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90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E681A9-7E40-01C5-F091-87A47DE02AE3}"/>
              </a:ext>
            </a:extLst>
          </p:cNvPr>
          <p:cNvGrpSpPr/>
          <p:nvPr/>
        </p:nvGrpSpPr>
        <p:grpSpPr>
          <a:xfrm>
            <a:off x="5500737" y="1886099"/>
            <a:ext cx="2040175" cy="2593387"/>
            <a:chOff x="5075912" y="1851729"/>
            <a:chExt cx="2040175" cy="2593387"/>
          </a:xfrm>
        </p:grpSpPr>
        <p:pic>
          <p:nvPicPr>
            <p:cNvPr id="11" name="Google Shape;426;p49">
              <a:extLst>
                <a:ext uri="{FF2B5EF4-FFF2-40B4-BE49-F238E27FC236}">
                  <a16:creationId xmlns:a16="http://schemas.microsoft.com/office/drawing/2014/main" id="{582D51B9-EAD2-E3D7-B5D3-7D4B5EC69024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75912" y="1851729"/>
              <a:ext cx="2040175" cy="2040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431;p49">
              <a:extLst>
                <a:ext uri="{FF2B5EF4-FFF2-40B4-BE49-F238E27FC236}">
                  <a16:creationId xmlns:a16="http://schemas.microsoft.com/office/drawing/2014/main" id="{E904F25A-7768-A901-CF92-1D5C2CE6D2A5}"/>
                </a:ext>
              </a:extLst>
            </p:cNvPr>
            <p:cNvSpPr txBox="1"/>
            <p:nvPr/>
          </p:nvSpPr>
          <p:spPr>
            <a:xfrm>
              <a:off x="5567999" y="3952704"/>
              <a:ext cx="1056000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GCS</a:t>
              </a:r>
              <a:endPara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BF670C4-B0FC-89F4-4AB9-8D5EA2228320}"/>
              </a:ext>
            </a:extLst>
          </p:cNvPr>
          <p:cNvGrpSpPr/>
          <p:nvPr/>
        </p:nvGrpSpPr>
        <p:grpSpPr>
          <a:xfrm>
            <a:off x="9678640" y="2147040"/>
            <a:ext cx="1951774" cy="2161578"/>
            <a:chOff x="1357662" y="4198088"/>
            <a:chExt cx="1951774" cy="2161578"/>
          </a:xfrm>
        </p:grpSpPr>
        <p:pic>
          <p:nvPicPr>
            <p:cNvPr id="16" name="Google Shape;425;p49">
              <a:extLst>
                <a:ext uri="{FF2B5EF4-FFF2-40B4-BE49-F238E27FC236}">
                  <a16:creationId xmlns:a16="http://schemas.microsoft.com/office/drawing/2014/main" id="{F18407E5-FC4A-2EB9-E53C-95DD963642DE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57662" y="4198088"/>
              <a:ext cx="1951774" cy="19517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Google Shape;432;p49">
              <a:extLst>
                <a:ext uri="{FF2B5EF4-FFF2-40B4-BE49-F238E27FC236}">
                  <a16:creationId xmlns:a16="http://schemas.microsoft.com/office/drawing/2014/main" id="{7F87AB56-BA8E-3DEC-0584-FB0D4A9323A9}"/>
                </a:ext>
              </a:extLst>
            </p:cNvPr>
            <p:cNvSpPr txBox="1"/>
            <p:nvPr/>
          </p:nvSpPr>
          <p:spPr>
            <a:xfrm>
              <a:off x="1474338" y="5867254"/>
              <a:ext cx="1449761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안티 </a:t>
              </a:r>
              <a:r>
                <a:rPr lang="ko-KR" altLang="en-US" sz="2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드론</a:t>
              </a:r>
              <a:endPara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070BCD61-8DAC-5F04-6568-9464EC1772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3264" y="4432262"/>
            <a:ext cx="3553699" cy="218254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DAAB64A-8A94-7C29-33BC-AB19E476848D}"/>
              </a:ext>
            </a:extLst>
          </p:cNvPr>
          <p:cNvGrpSpPr/>
          <p:nvPr/>
        </p:nvGrpSpPr>
        <p:grpSpPr>
          <a:xfrm>
            <a:off x="561586" y="2549381"/>
            <a:ext cx="2242550" cy="1759237"/>
            <a:chOff x="790388" y="2747978"/>
            <a:chExt cx="2242550" cy="1759237"/>
          </a:xfrm>
        </p:grpSpPr>
        <p:sp>
          <p:nvSpPr>
            <p:cNvPr id="26" name="Google Shape;432;p49">
              <a:extLst>
                <a:ext uri="{FF2B5EF4-FFF2-40B4-BE49-F238E27FC236}">
                  <a16:creationId xmlns:a16="http://schemas.microsoft.com/office/drawing/2014/main" id="{FFF430F4-8CFF-0A5C-8CAD-EA5837559F86}"/>
                </a:ext>
              </a:extLst>
            </p:cNvPr>
            <p:cNvSpPr txBox="1"/>
            <p:nvPr/>
          </p:nvSpPr>
          <p:spPr>
            <a:xfrm>
              <a:off x="790388" y="4014803"/>
              <a:ext cx="2230818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식별한 </a:t>
              </a:r>
              <a:r>
                <a:rPr lang="ko-KR" altLang="en-US" sz="20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드론</a:t>
              </a:r>
              <a:endParaRPr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108310F7-BDF9-3E70-4FA4-5516A6D3D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99363" y="2747978"/>
              <a:ext cx="1933575" cy="1266825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316F9B3-3E6E-318B-3E7C-EF0CB49A0E7F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Hard Kill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(Collision)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25FEC71-B3AA-E57F-F23E-C44DD8AACF35}"/>
              </a:ext>
            </a:extLst>
          </p:cNvPr>
          <p:cNvCxnSpPr/>
          <p:nvPr/>
        </p:nvCxnSpPr>
        <p:spPr>
          <a:xfrm>
            <a:off x="3247693" y="3289798"/>
            <a:ext cx="1705103" cy="0"/>
          </a:xfrm>
          <a:prstGeom prst="straightConnector1">
            <a:avLst/>
          </a:prstGeom>
          <a:ln w="63500">
            <a:solidFill>
              <a:srgbClr val="121D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75FA495-C813-AAF0-494A-393BC73443E4}"/>
              </a:ext>
            </a:extLst>
          </p:cNvPr>
          <p:cNvCxnSpPr/>
          <p:nvPr/>
        </p:nvCxnSpPr>
        <p:spPr>
          <a:xfrm>
            <a:off x="7647916" y="3301375"/>
            <a:ext cx="1705103" cy="0"/>
          </a:xfrm>
          <a:prstGeom prst="straightConnector1">
            <a:avLst/>
          </a:prstGeom>
          <a:ln w="63500">
            <a:solidFill>
              <a:srgbClr val="121D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5FB3106-A645-2CA4-B0EF-B13DF55340A0}"/>
              </a:ext>
            </a:extLst>
          </p:cNvPr>
          <p:cNvCxnSpPr>
            <a:cxnSpLocks/>
          </p:cNvCxnSpPr>
          <p:nvPr/>
        </p:nvCxnSpPr>
        <p:spPr>
          <a:xfrm>
            <a:off x="4017523" y="3301375"/>
            <a:ext cx="0" cy="797441"/>
          </a:xfrm>
          <a:prstGeom prst="straightConnector1">
            <a:avLst/>
          </a:prstGeom>
          <a:ln w="63500">
            <a:solidFill>
              <a:srgbClr val="121D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24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9EC4B2AC-05EE-8B82-2B3D-2862F5735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7385" y="1796351"/>
            <a:ext cx="7897837" cy="4875466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530CE63-C40D-A77D-FDFB-0B7CB9B5795F}"/>
              </a:ext>
            </a:extLst>
          </p:cNvPr>
          <p:cNvCxnSpPr>
            <a:cxnSpLocks/>
          </p:cNvCxnSpPr>
          <p:nvPr/>
        </p:nvCxnSpPr>
        <p:spPr>
          <a:xfrm>
            <a:off x="5317161" y="4498492"/>
            <a:ext cx="1074296" cy="1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B0A4EE93-D16E-B4BE-2672-579CFF686ECA}"/>
              </a:ext>
            </a:extLst>
          </p:cNvPr>
          <p:cNvSpPr/>
          <p:nvPr/>
        </p:nvSpPr>
        <p:spPr>
          <a:xfrm>
            <a:off x="7416799" y="2596792"/>
            <a:ext cx="803549" cy="325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3B4D60-DAF8-C3DA-315A-11F0EEFB49CB}"/>
              </a:ext>
            </a:extLst>
          </p:cNvPr>
          <p:cNvCxnSpPr>
            <a:cxnSpLocks/>
          </p:cNvCxnSpPr>
          <p:nvPr/>
        </p:nvCxnSpPr>
        <p:spPr>
          <a:xfrm>
            <a:off x="6699956" y="3633453"/>
            <a:ext cx="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9A71253-FB68-89CB-CAC4-F06EE79A25D8}"/>
              </a:ext>
            </a:extLst>
          </p:cNvPr>
          <p:cNvCxnSpPr>
            <a:cxnSpLocks/>
          </p:cNvCxnSpPr>
          <p:nvPr/>
        </p:nvCxnSpPr>
        <p:spPr>
          <a:xfrm flipV="1">
            <a:off x="6372716" y="3517488"/>
            <a:ext cx="1402071" cy="972106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97064AD0-750D-5A67-4151-978C32BF8194}"/>
              </a:ext>
            </a:extLst>
          </p:cNvPr>
          <p:cNvCxnSpPr>
            <a:cxnSpLocks/>
          </p:cNvCxnSpPr>
          <p:nvPr/>
        </p:nvCxnSpPr>
        <p:spPr>
          <a:xfrm>
            <a:off x="7748699" y="3530015"/>
            <a:ext cx="1640116" cy="106233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49944CD-A868-A77B-DE17-5E88BB78A6DC}"/>
              </a:ext>
            </a:extLst>
          </p:cNvPr>
          <p:cNvCxnSpPr>
            <a:cxnSpLocks/>
          </p:cNvCxnSpPr>
          <p:nvPr/>
        </p:nvCxnSpPr>
        <p:spPr>
          <a:xfrm flipV="1">
            <a:off x="8359968" y="4554476"/>
            <a:ext cx="1028847" cy="2024124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>
            <a:extLst>
              <a:ext uri="{FF2B5EF4-FFF2-40B4-BE49-F238E27FC236}">
                <a16:creationId xmlns:a16="http://schemas.microsoft.com/office/drawing/2014/main" id="{8584D57A-7720-64AE-B028-BB95B32E44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005" y="4282737"/>
            <a:ext cx="176083" cy="284441"/>
          </a:xfrm>
          <a:prstGeom prst="rect">
            <a:avLst/>
          </a:prstGeom>
        </p:spPr>
      </p:pic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39086A1-F836-F4C6-1A88-301D6F8035C4}"/>
              </a:ext>
            </a:extLst>
          </p:cNvPr>
          <p:cNvCxnSpPr>
            <a:cxnSpLocks/>
          </p:cNvCxnSpPr>
          <p:nvPr/>
        </p:nvCxnSpPr>
        <p:spPr>
          <a:xfrm>
            <a:off x="3264903" y="1796351"/>
            <a:ext cx="2539802" cy="1494019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3F979DC1-6A74-4009-3B47-2C5CA4D561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167" y="1672495"/>
            <a:ext cx="176083" cy="284441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6C986F09-2146-870E-9F12-27A5BB639942}"/>
              </a:ext>
            </a:extLst>
          </p:cNvPr>
          <p:cNvCxnSpPr>
            <a:cxnSpLocks/>
          </p:cNvCxnSpPr>
          <p:nvPr/>
        </p:nvCxnSpPr>
        <p:spPr>
          <a:xfrm flipV="1">
            <a:off x="3507044" y="3290370"/>
            <a:ext cx="2332065" cy="1482362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81AEE2FD-D735-5A90-B6C5-516464FC224C}"/>
              </a:ext>
            </a:extLst>
          </p:cNvPr>
          <p:cNvCxnSpPr>
            <a:cxnSpLocks/>
          </p:cNvCxnSpPr>
          <p:nvPr/>
        </p:nvCxnSpPr>
        <p:spPr>
          <a:xfrm>
            <a:off x="1780032" y="3172620"/>
            <a:ext cx="1775065" cy="1577224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BA9D367B-78EB-2C79-9C4D-968CD66414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20" y="4567572"/>
            <a:ext cx="176083" cy="284441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D4E9D293-FDD8-2671-1EF1-34B2A88939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896" y="3010539"/>
            <a:ext cx="176083" cy="284441"/>
          </a:xfrm>
          <a:prstGeom prst="rect">
            <a:avLst/>
          </a:prstGeom>
        </p:spPr>
      </p:pic>
      <p:sp>
        <p:nvSpPr>
          <p:cNvPr id="69" name="말풍선: 사각형 68">
            <a:extLst>
              <a:ext uri="{FF2B5EF4-FFF2-40B4-BE49-F238E27FC236}">
                <a16:creationId xmlns:a16="http://schemas.microsoft.com/office/drawing/2014/main" id="{AECCABBF-0DDA-9289-836C-A0078B5929F5}"/>
              </a:ext>
            </a:extLst>
          </p:cNvPr>
          <p:cNvSpPr/>
          <p:nvPr/>
        </p:nvSpPr>
        <p:spPr>
          <a:xfrm>
            <a:off x="5754609" y="2512022"/>
            <a:ext cx="1198874" cy="471405"/>
          </a:xfrm>
          <a:prstGeom prst="wedgeRectCallout">
            <a:avLst>
              <a:gd name="adj1" fmla="val -39686"/>
              <a:gd name="adj2" fmla="val 81174"/>
            </a:avLst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새로운 경로 입력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6DE7A69F-B43F-5BC0-842A-B78B9D6F1D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25" y="1814715"/>
            <a:ext cx="259765" cy="28314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EA6695B-9E5A-A9FA-3866-295BC0ADBB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278" y="4387460"/>
            <a:ext cx="259765" cy="283144"/>
          </a:xfrm>
          <a:prstGeom prst="rect">
            <a:avLst/>
          </a:prstGeom>
        </p:spPr>
      </p:pic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92B0B198-C8E8-643C-5A0B-D5E67662FD60}"/>
              </a:ext>
            </a:extLst>
          </p:cNvPr>
          <p:cNvCxnSpPr>
            <a:cxnSpLocks/>
          </p:cNvCxnSpPr>
          <p:nvPr/>
        </p:nvCxnSpPr>
        <p:spPr>
          <a:xfrm>
            <a:off x="5795426" y="3294316"/>
            <a:ext cx="1979361" cy="24570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8243A952-DAFA-2B1A-93A3-979CBEB83A97}"/>
              </a:ext>
            </a:extLst>
          </p:cNvPr>
          <p:cNvCxnSpPr>
            <a:cxnSpLocks/>
          </p:cNvCxnSpPr>
          <p:nvPr/>
        </p:nvCxnSpPr>
        <p:spPr>
          <a:xfrm flipV="1">
            <a:off x="8359968" y="4567178"/>
            <a:ext cx="1051103" cy="2011422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282BB50-A979-AE14-F7F0-E4C0D6B048CD}"/>
              </a:ext>
            </a:extLst>
          </p:cNvPr>
          <p:cNvCxnSpPr>
            <a:cxnSpLocks/>
          </p:cNvCxnSpPr>
          <p:nvPr/>
        </p:nvCxnSpPr>
        <p:spPr>
          <a:xfrm>
            <a:off x="7716911" y="3520442"/>
            <a:ext cx="1640116" cy="1071905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7CB1FA8-24FE-53BA-7D02-CC897F5BC75E}"/>
              </a:ext>
            </a:extLst>
          </p:cNvPr>
          <p:cNvSpPr txBox="1"/>
          <p:nvPr/>
        </p:nvSpPr>
        <p:spPr>
          <a:xfrm>
            <a:off x="2833457" y="2144119"/>
            <a:ext cx="10146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b="1" dirty="0"/>
              <a:t>안티 </a:t>
            </a:r>
            <a:r>
              <a:rPr lang="ko-KR" altLang="en-US" sz="1500" b="1" dirty="0" err="1"/>
              <a:t>드론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출발점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6B9271-5EAB-61E9-6415-1D39DFA30464}"/>
              </a:ext>
            </a:extLst>
          </p:cNvPr>
          <p:cNvSpPr txBox="1"/>
          <p:nvPr/>
        </p:nvSpPr>
        <p:spPr>
          <a:xfrm>
            <a:off x="4577555" y="4692421"/>
            <a:ext cx="14259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/>
              <a:t>Attacker </a:t>
            </a:r>
            <a:r>
              <a:rPr lang="ko-KR" altLang="en-US" sz="1500" b="1" dirty="0" err="1"/>
              <a:t>드론</a:t>
            </a:r>
            <a:r>
              <a:rPr lang="ko-KR" altLang="en-US" sz="1500" b="1" dirty="0"/>
              <a:t> </a:t>
            </a:r>
            <a:endParaRPr lang="en-US" altLang="ko-KR" sz="1500" b="1" dirty="0"/>
          </a:p>
          <a:p>
            <a:pPr algn="ctr"/>
            <a:r>
              <a:rPr lang="ko-KR" altLang="en-US" sz="1500" b="1" dirty="0"/>
              <a:t>출발점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6E9676B7-E164-3B7D-21B6-D8FF816414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604" y="3342714"/>
            <a:ext cx="176083" cy="28444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528AE770-73F8-55E5-9E75-52E0DAF40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68" y="4388524"/>
            <a:ext cx="176083" cy="284441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7220FCF2-8EA7-C723-BB64-8F4AC9A4B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083" y="3092300"/>
            <a:ext cx="176083" cy="2844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F537E96-929C-0130-0489-6A15E376B2E5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Hard Kill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(Collision)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52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33333E-6 L 0.10026 0.00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3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21315 0.194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51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26 0.0037 L 0.19948 -0.1379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-70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15 0.19467 L 0.30338 0.1888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31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432 -0.14074 L 0.21432 -0.14051 C 0.22656 -0.13866 0.21771 -0.14098 0.2276 -0.13681 C 0.22982 -0.13565 0.23229 -0.13496 0.23463 -0.13403 C 0.23685 -0.13287 0.24127 -0.13079 0.24323 -0.12986 C 0.24453 -0.12894 0.2457 -0.12778 0.24713 -0.12709 C 0.24804 -0.12639 0.24922 -0.12616 0.25026 -0.1257 C 0.25273 -0.12408 0.2582 -0.11991 0.2612 -0.11875 C 0.26263 -0.11806 0.26432 -0.11783 0.26588 -0.11736 C 0.26745 -0.11598 0.26888 -0.11436 0.27057 -0.1132 C 0.27226 -0.11158 0.27422 -0.11065 0.27604 -0.10903 C 0.27747 -0.10741 0.27838 -0.10486 0.27995 -0.10348 C 0.28138 -0.10186 0.28307 -0.10162 0.28463 -0.1007 C 0.2862 -0.09931 0.28776 -0.09792 0.28932 -0.09653 C 0.29062 -0.09514 0.29192 -0.09375 0.29323 -0.09236 C 0.29401 -0.09144 0.29466 -0.09028 0.29557 -0.08959 C 0.29648 -0.08843 0.29765 -0.08773 0.2987 -0.08681 C 0.3 -0.08542 0.30117 -0.0838 0.3026 -0.08264 C 0.30377 -0.08148 0.30521 -0.08079 0.30651 -0.07986 C 0.30859 -0.07778 0.31159 -0.07431 0.31354 -0.07153 C 0.31432 -0.07014 0.31484 -0.06829 0.31588 -0.06736 C 0.31706 -0.06598 0.31849 -0.06551 0.31979 -0.06459 C 0.32057 -0.06273 0.32109 -0.06042 0.32213 -0.05903 C 0.32291 -0.05764 0.32422 -0.05741 0.32526 -0.05625 C 0.32656 -0.0544 0.32786 -0.05278 0.32916 -0.0507 C 0.33424 -0.04144 0.33034 -0.0463 0.33463 -0.03681 C 0.33541 -0.03473 0.33672 -0.03311 0.33776 -0.03125 C 0.3388 -0.02523 0.33906 -0.02246 0.34088 -0.01736 C 0.34179 -0.01436 0.3431 -0.01204 0.34401 -0.00903 C 0.34531 -0.00348 0.34648 0.00439 0.34713 0.01041 C 0.34739 0.01412 0.34765 0.01782 0.34791 0.02152 C 0.34765 0.025 0.34739 0.03935 0.34635 0.04514 C 0.34531 0.05069 0.34453 0.05046 0.34323 0.05486 C 0.3388 0.06898 0.34336 0.05879 0.33541 0.07291 C 0.33112 0.08055 0.33502 0.07407 0.33073 0.07986 C 0.32929 0.08171 0.32825 0.08449 0.32682 0.08541 C 0.3263 0.08588 0.32682 0.08356 0.32682 0.08264 " pathEditMode="relative" rAng="0" ptsTypes="AAAAAAAAAAAAAAAAAAAAAAAAAAAAAAAAAAAAA">
                                      <p:cBhvr>
                                        <p:cTn id="41" dur="3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0" y="1129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338 0.18888 L 0.30338 0.18912 C 0.30755 0.19212 0.31224 0.19375 0.31588 0.19861 C 0.32005 0.20416 0.31849 0.20277 0.32448 0.20694 C 0.32591 0.20787 0.32747 0.20879 0.32916 0.20972 C 0.33034 0.21018 0.33177 0.21041 0.33307 0.21111 C 0.33411 0.21134 0.33515 0.21203 0.3362 0.2125 C 0.33776 0.21435 0.33906 0.21643 0.34088 0.21805 C 0.34258 0.21944 0.34453 0.21944 0.34635 0.22083 C 0.34791 0.22175 0.34935 0.22361 0.35104 0.225 C 0.35911 0.23101 0.35234 0.22384 0.36041 0.23194 C 0.36406 0.23541 0.36731 0.2405 0.37135 0.24305 C 0.37291 0.24398 0.37448 0.24444 0.37604 0.24583 C 0.37968 0.24907 0.38333 0.253 0.38698 0.25694 C 0.38828 0.2581 0.38932 0.26041 0.39088 0.26111 L 0.39401 0.2625 C 0.40429 0.27476 0.39349 0.26273 0.4026 0.27083 C 0.40338 0.27152 0.40403 0.27268 0.40495 0.27361 C 0.4056 0.27407 0.40651 0.2743 0.40729 0.275 C 0.40807 0.27569 0.40872 0.27685 0.40963 0.27777 C 0.41106 0.27916 0.41276 0.28009 0.41432 0.28194 C 0.4194 0.28796 0.4138 0.28425 0.41901 0.28888 C 0.4207 0.29027 0.42252 0.29166 0.42448 0.29305 C 0.42513 0.29351 0.42604 0.29375 0.42682 0.29444 C 0.4276 0.29513 0.42825 0.29629 0.42916 0.29722 C 0.43008 0.29814 0.43112 0.29907 0.43229 0.3 C 0.43294 0.30046 0.43385 0.30046 0.43463 0.30138 C 0.43672 0.30347 0.43867 0.30625 0.44088 0.30833 C 0.44245 0.30972 0.44401 0.31087 0.44557 0.3125 C 0.44687 0.31365 0.44817 0.31481 0.44948 0.31666 C 0.45117 0.31898 0.45221 0.32268 0.45416 0.325 C 0.45573 0.32685 0.45729 0.32847 0.45885 0.33055 C 0.47057 0.34583 0.45403 0.32569 0.46745 0.34166 C 0.46823 0.34259 0.46888 0.34375 0.46979 0.34444 L 0.47213 0.34583 C 0.47786 0.35601 0.47057 0.34328 0.4776 0.35416 C 0.47838 0.35532 0.47903 0.35694 0.47995 0.35833 C 0.48086 0.35972 0.4819 0.36111 0.48307 0.3625 C 0.48372 0.36342 0.48463 0.36412 0.48541 0.36527 C 0.48711 0.36759 0.48971 0.37337 0.49088 0.37638 C 0.4914 0.378 0.49166 0.38009 0.49245 0.38194 C 0.49297 0.38333 0.49401 0.38472 0.49479 0.38611 C 0.49635 0.39791 0.4944 0.38495 0.49713 0.39722 C 0.49765 0.39976 0.4987 0.40555 0.4987 0.40578 C 0.49896 0.40972 0.49909 0.41388 0.49948 0.41805 C 0.49961 0.42083 0.50026 0.42337 0.50026 0.42638 C 0.50026 0.42962 0.49974 0.43287 0.49948 0.43611 C 0.49922 0.43842 0.49922 0.44074 0.4987 0.44305 C 0.49791 0.44606 0.49635 0.44837 0.49557 0.45138 C 0.49505 0.45324 0.49453 0.45509 0.49401 0.45694 C 0.49023 0.46851 0.49401 0.45532 0.49166 0.46388 " pathEditMode="relative" rAng="0" ptsTypes="AAAAAAAAAAAAAAAAAAAAAAAAAAAAAAAAAAAAAAAAAAAAAAAAAAA">
                                      <p:cBhvr>
                                        <p:cTn id="43" dur="3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1007">
            <a:extLst>
              <a:ext uri="{FF2B5EF4-FFF2-40B4-BE49-F238E27FC236}">
                <a16:creationId xmlns:a16="http://schemas.microsoft.com/office/drawing/2014/main" id="{0A1937FC-B055-5982-10AB-D0D4534F7445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0" name="Object 37">
              <a:extLst>
                <a:ext uri="{FF2B5EF4-FFF2-40B4-BE49-F238E27FC236}">
                  <a16:creationId xmlns:a16="http://schemas.microsoft.com/office/drawing/2014/main" id="{3D1F5A35-3B71-6BE5-5595-9DF297D80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31" name="그룹 1008">
            <a:extLst>
              <a:ext uri="{FF2B5EF4-FFF2-40B4-BE49-F238E27FC236}">
                <a16:creationId xmlns:a16="http://schemas.microsoft.com/office/drawing/2014/main" id="{2C77A318-D585-E156-7CA4-EF11E347CB9A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32" name="Object 40">
              <a:extLst>
                <a:ext uri="{FF2B5EF4-FFF2-40B4-BE49-F238E27FC236}">
                  <a16:creationId xmlns:a16="http://schemas.microsoft.com/office/drawing/2014/main" id="{60A7CDCB-D214-B33F-2742-405443DAD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2D39983-D3F7-644B-EBB1-78C4B446DD0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3D2E91-5D05-2B9B-70DF-5FD3E6C07584}"/>
              </a:ext>
            </a:extLst>
          </p:cNvPr>
          <p:cNvSpPr txBox="1"/>
          <p:nvPr/>
        </p:nvSpPr>
        <p:spPr>
          <a:xfrm>
            <a:off x="1296853" y="535307"/>
            <a:ext cx="718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16656-992C-DB00-7E54-90311973A290}"/>
              </a:ext>
            </a:extLst>
          </p:cNvPr>
          <p:cNvSpPr txBox="1"/>
          <p:nvPr/>
        </p:nvSpPr>
        <p:spPr>
          <a:xfrm>
            <a:off x="399976" y="2272666"/>
            <a:ext cx="541662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/>
              <a:t>김명주</a:t>
            </a:r>
            <a:endParaRPr lang="en-US" altLang="ko-KR" sz="2800" b="1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      - PX4 autopilot code review</a:t>
            </a:r>
          </a:p>
          <a:p>
            <a:r>
              <a:rPr lang="en-US" altLang="ko-KR" dirty="0"/>
              <a:t>	      - Yolov5</a:t>
            </a:r>
            <a:r>
              <a:rPr lang="ko-KR" altLang="en-US" dirty="0"/>
              <a:t>를 활용한 식별</a:t>
            </a:r>
            <a:endParaRPr lang="en-US" altLang="ko-KR" dirty="0"/>
          </a:p>
          <a:p>
            <a:r>
              <a:rPr lang="en-US" altLang="ko-KR" dirty="0"/>
              <a:t>	      - Hard</a:t>
            </a:r>
            <a:r>
              <a:rPr lang="ko-KR" altLang="en-US" dirty="0"/>
              <a:t> </a:t>
            </a:r>
            <a:r>
              <a:rPr lang="en-US" altLang="ko-KR" dirty="0"/>
              <a:t>Kill</a:t>
            </a:r>
            <a:r>
              <a:rPr lang="ko-KR" altLang="en-US" dirty="0"/>
              <a:t> </a:t>
            </a:r>
            <a:r>
              <a:rPr lang="en-US" altLang="ko-KR" dirty="0"/>
              <a:t>(Collision)</a:t>
            </a:r>
          </a:p>
          <a:p>
            <a:r>
              <a:rPr lang="en-US" altLang="ko-KR" dirty="0"/>
              <a:t>	      - Soft Kill (GPS spoofing)</a:t>
            </a:r>
          </a:p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20501C-E809-4711-F23A-C80735F111DD}"/>
              </a:ext>
            </a:extLst>
          </p:cNvPr>
          <p:cNvSpPr txBox="1"/>
          <p:nvPr/>
        </p:nvSpPr>
        <p:spPr>
          <a:xfrm>
            <a:off x="6007100" y="2274838"/>
            <a:ext cx="61849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/>
              <a:t>박하늘</a:t>
            </a:r>
            <a:endParaRPr lang="en-US" altLang="ko-KR" sz="2800" b="1" dirty="0"/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r>
              <a:rPr lang="en-US" altLang="ko-KR" dirty="0"/>
              <a:t>		- ROS, </a:t>
            </a:r>
            <a:r>
              <a:rPr lang="en-US" altLang="ko-KR" dirty="0" err="1"/>
              <a:t>NuttX</a:t>
            </a:r>
            <a:r>
              <a:rPr lang="en-US" altLang="ko-KR" dirty="0"/>
              <a:t> analysis</a:t>
            </a:r>
          </a:p>
          <a:p>
            <a:r>
              <a:rPr lang="en-US" altLang="ko-KR" dirty="0"/>
              <a:t>		- Yolov5 </a:t>
            </a:r>
            <a:r>
              <a:rPr lang="ko-KR" altLang="en-US" dirty="0"/>
              <a:t>이미지 학습</a:t>
            </a:r>
            <a:endParaRPr lang="en-US" altLang="ko-KR" dirty="0"/>
          </a:p>
          <a:p>
            <a:r>
              <a:rPr lang="en-US" altLang="ko-KR" dirty="0"/>
              <a:t>	   	- Collision </a:t>
            </a:r>
            <a:r>
              <a:rPr lang="ko-KR" altLang="en-US" dirty="0"/>
              <a:t>알고리즘 구현</a:t>
            </a:r>
            <a:endParaRPr lang="en-US" altLang="ko-KR" dirty="0"/>
          </a:p>
          <a:p>
            <a:r>
              <a:rPr lang="en-US" altLang="ko-KR" dirty="0"/>
              <a:t>		- RF </a:t>
            </a:r>
            <a:r>
              <a:rPr lang="ko-KR" altLang="en-US" dirty="0"/>
              <a:t>탐지 시나리오 구현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BFA7621-6C8B-C9D0-823F-1D0B660C3C92}"/>
              </a:ext>
            </a:extLst>
          </p:cNvPr>
          <p:cNvCxnSpPr>
            <a:cxnSpLocks/>
          </p:cNvCxnSpPr>
          <p:nvPr/>
        </p:nvCxnSpPr>
        <p:spPr>
          <a:xfrm>
            <a:off x="6096000" y="2209621"/>
            <a:ext cx="0" cy="3448229"/>
          </a:xfrm>
          <a:prstGeom prst="line">
            <a:avLst/>
          </a:prstGeom>
          <a:ln w="38100">
            <a:solidFill>
              <a:srgbClr val="121D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F9775FD-FDF2-F064-64C8-A55BE6E24481}"/>
              </a:ext>
            </a:extLst>
          </p:cNvPr>
          <p:cNvSpPr txBox="1"/>
          <p:nvPr/>
        </p:nvSpPr>
        <p:spPr>
          <a:xfrm>
            <a:off x="396877" y="1056667"/>
            <a:ext cx="47624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Distributing</a:t>
            </a:r>
            <a:r>
              <a:rPr lang="ko-KR" altLang="en-US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Roles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9489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pic>
        <p:nvPicPr>
          <p:cNvPr id="34" name="무력화">
            <a:hlinkClick r:id="" action="ppaction://media"/>
            <a:extLst>
              <a:ext uri="{FF2B5EF4-FFF2-40B4-BE49-F238E27FC236}">
                <a16:creationId xmlns:a16="http://schemas.microsoft.com/office/drawing/2014/main" id="{46EC6A92-587A-D139-6C41-416E1B66EB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0476" y="2841172"/>
            <a:ext cx="4887996" cy="273231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DE7389-2FA3-FBE5-56FB-3EC72ED2B0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2776057"/>
            <a:ext cx="4887996" cy="27974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503883-4849-4F41-C7D8-17315DD4B653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Hard Kill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(Collision)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1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2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39E72-2AD0-EFFA-5FC0-7C7EE43D74E3}"/>
              </a:ext>
            </a:extLst>
          </p:cNvPr>
          <p:cNvSpPr txBox="1"/>
          <p:nvPr/>
        </p:nvSpPr>
        <p:spPr>
          <a:xfrm>
            <a:off x="428715" y="1633392"/>
            <a:ext cx="986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GPS spoofing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</p:txBody>
      </p:sp>
      <p:pic>
        <p:nvPicPr>
          <p:cNvPr id="2050" name="Picture 2" descr="Pokémon GO Shines a Light on the Dark Art of GPS Spoofing - Spirent">
            <a:extLst>
              <a:ext uri="{FF2B5EF4-FFF2-40B4-BE49-F238E27FC236}">
                <a16:creationId xmlns:a16="http://schemas.microsoft.com/office/drawing/2014/main" id="{E03D0148-6AD7-0DE8-AAEB-33B23872E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83" y="2687171"/>
            <a:ext cx="54102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0B8288-F7E3-D1CC-7875-AA65FBEDE587}"/>
              </a:ext>
            </a:extLst>
          </p:cNvPr>
          <p:cNvSpPr txBox="1"/>
          <p:nvPr/>
        </p:nvSpPr>
        <p:spPr>
          <a:xfrm>
            <a:off x="6817469" y="2811569"/>
            <a:ext cx="46189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원하는 위치로 위성의 위치를 옮기거나 시간을 이동시켜 </a:t>
            </a:r>
            <a:r>
              <a:rPr lang="en-US" altLang="ko-KR" dirty="0"/>
              <a:t>GPS </a:t>
            </a:r>
            <a:r>
              <a:rPr lang="ko-KR" altLang="en-US" dirty="0"/>
              <a:t>수신기가 위성으로 받은 신호 대신 </a:t>
            </a:r>
            <a:r>
              <a:rPr lang="en-US" altLang="ko-KR" dirty="0"/>
              <a:t>GPS </a:t>
            </a:r>
            <a:r>
              <a:rPr lang="ko-KR" altLang="en-US" dirty="0" err="1"/>
              <a:t>스푸핑</a:t>
            </a:r>
            <a:r>
              <a:rPr lang="ko-KR" altLang="en-US" dirty="0"/>
              <a:t> 신호를 택하도록 위치와 시간을 조작할 수 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쉽게 말해 </a:t>
            </a:r>
            <a:r>
              <a:rPr lang="ko-KR" altLang="en-US" dirty="0" err="1"/>
              <a:t>드론에</a:t>
            </a:r>
            <a:r>
              <a:rPr lang="ko-KR" altLang="en-US" dirty="0"/>
              <a:t> 가짜 </a:t>
            </a:r>
            <a:r>
              <a:rPr lang="en-US" altLang="ko-KR" dirty="0"/>
              <a:t>GPS</a:t>
            </a:r>
            <a:r>
              <a:rPr lang="ko-KR" altLang="en-US" dirty="0"/>
              <a:t>를 주입하여 강제로 이동</a:t>
            </a:r>
            <a:r>
              <a:rPr lang="en-US" altLang="ko-KR" dirty="0"/>
              <a:t>, </a:t>
            </a:r>
            <a:r>
              <a:rPr lang="ko-KR" altLang="en-US" dirty="0"/>
              <a:t>착륙하도록 만드는 방법이다</a:t>
            </a:r>
            <a:r>
              <a:rPr lang="en-US" altLang="ko-KR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A2A5EF-6363-BBBC-96EF-45AA54935DE0}"/>
              </a:ext>
            </a:extLst>
          </p:cNvPr>
          <p:cNvSpPr txBox="1"/>
          <p:nvPr/>
        </p:nvSpPr>
        <p:spPr>
          <a:xfrm>
            <a:off x="396877" y="1056667"/>
            <a:ext cx="61055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Soft Kill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(GPS spoofing)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420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39E72-2AD0-EFFA-5FC0-7C7EE43D74E3}"/>
              </a:ext>
            </a:extLst>
          </p:cNvPr>
          <p:cNvSpPr txBox="1"/>
          <p:nvPr/>
        </p:nvSpPr>
        <p:spPr>
          <a:xfrm>
            <a:off x="444502" y="1678084"/>
            <a:ext cx="986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fake_gps</a:t>
            </a:r>
            <a:r>
              <a:rPr lang="ko-KR" altLang="en-US" dirty="0"/>
              <a:t> 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guide</a:t>
            </a:r>
            <a:r>
              <a:rPr lang="en-US" altLang="ko-KR" dirty="0"/>
              <a:t>line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0B8288-F7E3-D1CC-7875-AA65FBEDE587}"/>
              </a:ext>
            </a:extLst>
          </p:cNvPr>
          <p:cNvSpPr txBox="1"/>
          <p:nvPr/>
        </p:nvSpPr>
        <p:spPr>
          <a:xfrm>
            <a:off x="6817469" y="2779260"/>
            <a:ext cx="48586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Px4</a:t>
            </a:r>
            <a:r>
              <a:rPr lang="ko-KR" altLang="en-US" dirty="0"/>
              <a:t>에서 </a:t>
            </a:r>
            <a:r>
              <a:rPr lang="en-US" altLang="ko-KR" dirty="0" err="1"/>
              <a:t>fake_gps</a:t>
            </a:r>
            <a:r>
              <a:rPr lang="en-US" altLang="ko-KR" dirty="0"/>
              <a:t> </a:t>
            </a:r>
            <a:r>
              <a:rPr lang="ko-KR" altLang="en-US" dirty="0"/>
              <a:t>설계를 위한 가이드라인이 존재한다</a:t>
            </a:r>
            <a:r>
              <a:rPr lang="en-US" altLang="ko-KR" dirty="0"/>
              <a:t>. </a:t>
            </a:r>
            <a:r>
              <a:rPr lang="ko-KR" altLang="en-US" dirty="0"/>
              <a:t>이를 참고하여 알고리즘을 구현했고 결과는 다음과 같다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7"/>
              </a:rPr>
              <a:t>Indoor / Fake GPS · PX4 Development Guide (gitbooks.io)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93417-F22A-71A0-106B-3BBFE29707C2}"/>
              </a:ext>
            </a:extLst>
          </p:cNvPr>
          <p:cNvSpPr txBox="1"/>
          <p:nvPr/>
        </p:nvSpPr>
        <p:spPr>
          <a:xfrm>
            <a:off x="396877" y="1056667"/>
            <a:ext cx="7185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Soft Kill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(GPS spoofing)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KakaoTalk_20220604_214843525">
            <a:hlinkClick r:id="" action="ppaction://media"/>
            <a:extLst>
              <a:ext uri="{FF2B5EF4-FFF2-40B4-BE49-F238E27FC236}">
                <a16:creationId xmlns:a16="http://schemas.microsoft.com/office/drawing/2014/main" id="{94962ACE-AA51-0CAF-FA67-8223BFF84B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6877" y="2477205"/>
            <a:ext cx="6016623" cy="369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0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EB10802-8017-DB15-FA0B-7F9FE8919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81" y="2589541"/>
            <a:ext cx="5211817" cy="1787238"/>
          </a:xfrm>
          <a:prstGeom prst="rect">
            <a:avLst/>
          </a:prstGeom>
        </p:spPr>
      </p:pic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8AEB1-CBF0-CFFB-26AF-0EDF5AE46C7F}"/>
              </a:ext>
            </a:extLst>
          </p:cNvPr>
          <p:cNvSpPr txBox="1"/>
          <p:nvPr/>
        </p:nvSpPr>
        <p:spPr>
          <a:xfrm>
            <a:off x="590476" y="1918280"/>
            <a:ext cx="15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fake_gps.hpp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0188C-91A2-261A-E865-DC8551B6D4C9}"/>
              </a:ext>
            </a:extLst>
          </p:cNvPr>
          <p:cNvSpPr txBox="1"/>
          <p:nvPr/>
        </p:nvSpPr>
        <p:spPr>
          <a:xfrm>
            <a:off x="6077673" y="1952876"/>
            <a:ext cx="158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fake_gps.cpp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94887A-FD33-0163-F134-AE0C31D9A2D0}"/>
              </a:ext>
            </a:extLst>
          </p:cNvPr>
          <p:cNvSpPr txBox="1"/>
          <p:nvPr/>
        </p:nvSpPr>
        <p:spPr>
          <a:xfrm>
            <a:off x="396877" y="1056667"/>
            <a:ext cx="7185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Soft Kill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(GPS spoofing)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BDA40F2-F6BE-56A7-8849-BEFFEFF9C048}"/>
              </a:ext>
            </a:extLst>
          </p:cNvPr>
          <p:cNvCxnSpPr>
            <a:cxnSpLocks/>
          </p:cNvCxnSpPr>
          <p:nvPr/>
        </p:nvCxnSpPr>
        <p:spPr>
          <a:xfrm>
            <a:off x="5925273" y="1918280"/>
            <a:ext cx="0" cy="4406320"/>
          </a:xfrm>
          <a:prstGeom prst="line">
            <a:avLst/>
          </a:prstGeom>
          <a:ln w="38100">
            <a:solidFill>
              <a:srgbClr val="121D4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E8926C-F6FC-B01E-864D-82EA4D46B9A6}"/>
              </a:ext>
            </a:extLst>
          </p:cNvPr>
          <p:cNvGrpSpPr/>
          <p:nvPr/>
        </p:nvGrpSpPr>
        <p:grpSpPr>
          <a:xfrm>
            <a:off x="6117486" y="2559981"/>
            <a:ext cx="5611427" cy="3951623"/>
            <a:chOff x="6117486" y="2561268"/>
            <a:chExt cx="5611427" cy="395162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23D53CD-FD1C-F6EA-9991-D6AED80224E7}"/>
                </a:ext>
              </a:extLst>
            </p:cNvPr>
            <p:cNvGrpSpPr/>
            <p:nvPr/>
          </p:nvGrpSpPr>
          <p:grpSpPr>
            <a:xfrm>
              <a:off x="6117486" y="2588508"/>
              <a:ext cx="3817854" cy="2876185"/>
              <a:chOff x="6117486" y="2588508"/>
              <a:chExt cx="3817854" cy="2876185"/>
            </a:xfrm>
          </p:grpSpPr>
          <p:pic>
            <p:nvPicPr>
              <p:cNvPr id="5124" name="Picture 4">
                <a:extLst>
                  <a:ext uri="{FF2B5EF4-FFF2-40B4-BE49-F238E27FC236}">
                    <a16:creationId xmlns:a16="http://schemas.microsoft.com/office/drawing/2014/main" id="{E9CD9139-6098-C84E-5695-03F7AD95FC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7486" y="2588508"/>
                <a:ext cx="3817854" cy="28761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5BDF164B-2CF9-FC51-4C26-553D41CAC9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37020" y="5145030"/>
                <a:ext cx="2063052" cy="280374"/>
              </a:xfrm>
              <a:prstGeom prst="rect">
                <a:avLst/>
              </a:prstGeom>
            </p:spPr>
          </p:pic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BC0A0C5-56DF-83B2-C23F-BE771DE22527}"/>
                </a:ext>
              </a:extLst>
            </p:cNvPr>
            <p:cNvGrpSpPr/>
            <p:nvPr/>
          </p:nvGrpSpPr>
          <p:grpSpPr>
            <a:xfrm>
              <a:off x="8670978" y="2561268"/>
              <a:ext cx="3057935" cy="3951623"/>
              <a:chOff x="8670978" y="2561268"/>
              <a:chExt cx="3057935" cy="3951623"/>
            </a:xfrm>
          </p:grpSpPr>
          <p:pic>
            <p:nvPicPr>
              <p:cNvPr id="5122" name="Picture 2">
                <a:extLst>
                  <a:ext uri="{FF2B5EF4-FFF2-40B4-BE49-F238E27FC236}">
                    <a16:creationId xmlns:a16="http://schemas.microsoft.com/office/drawing/2014/main" id="{42C85A7F-2F58-368C-8378-8509DF7180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70978" y="2561268"/>
                <a:ext cx="3057935" cy="39516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F393A5B0-2B00-C762-BC1C-9B155983A8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8419" y="2588508"/>
                <a:ext cx="2063052" cy="28037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159398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Scenario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839E72-2AD0-EFFA-5FC0-7C7EE43D74E3}"/>
              </a:ext>
            </a:extLst>
          </p:cNvPr>
          <p:cNvSpPr txBox="1"/>
          <p:nvPr/>
        </p:nvSpPr>
        <p:spPr>
          <a:xfrm>
            <a:off x="437116" y="1628448"/>
            <a:ext cx="9864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직접 설계한 </a:t>
            </a:r>
            <a:r>
              <a:rPr lang="en-US" altLang="ko-KR" b="1" dirty="0" err="1"/>
              <a:t>fake_gps</a:t>
            </a:r>
            <a:r>
              <a:rPr lang="ko-KR" altLang="en-US" b="1" dirty="0"/>
              <a:t> </a:t>
            </a:r>
            <a:r>
              <a:rPr lang="en-US" altLang="ko-KR" b="1" dirty="0"/>
              <a:t>result</a:t>
            </a:r>
          </a:p>
        </p:txBody>
      </p:sp>
      <p:pic>
        <p:nvPicPr>
          <p:cNvPr id="12" name="KakaoTalk_20220524_221623599">
            <a:hlinkClick r:id="" action="ppaction://media"/>
            <a:extLst>
              <a:ext uri="{FF2B5EF4-FFF2-40B4-BE49-F238E27FC236}">
                <a16:creationId xmlns:a16="http://schemas.microsoft.com/office/drawing/2014/main" id="{7B5269E2-A5A8-CA93-BE9F-892F74CFC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288042" y="2220393"/>
            <a:ext cx="7746543" cy="43438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2986A6-01B6-E6CF-9BAB-F46D27919D8F}"/>
              </a:ext>
            </a:extLst>
          </p:cNvPr>
          <p:cNvSpPr txBox="1"/>
          <p:nvPr/>
        </p:nvSpPr>
        <p:spPr>
          <a:xfrm>
            <a:off x="396877" y="1056667"/>
            <a:ext cx="71850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Soft Kill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(GPS spoofing)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51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20 추천 앱] 새해 계획, 모두 이루고 싶다면? - 시사오늘(시사ON)">
            <a:extLst>
              <a:ext uri="{FF2B5EF4-FFF2-40B4-BE49-F238E27FC236}">
                <a16:creationId xmlns:a16="http://schemas.microsoft.com/office/drawing/2014/main" id="{67BC7532-23C3-D234-80E3-16964AA6A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49625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F342E2-C71D-216E-CBE1-BAD652B5F4DC}"/>
              </a:ext>
            </a:extLst>
          </p:cNvPr>
          <p:cNvSpPr txBox="1"/>
          <p:nvPr/>
        </p:nvSpPr>
        <p:spPr>
          <a:xfrm>
            <a:off x="5308599" y="2294467"/>
            <a:ext cx="63246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</a:t>
            </a:r>
          </a:p>
          <a:p>
            <a:r>
              <a:rPr lang="ko-KR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계획</a:t>
            </a:r>
            <a:endParaRPr lang="en-US" altLang="ko-KR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dirty="0" err="1"/>
              <a:t>캡스톤디자인</a:t>
            </a:r>
            <a:r>
              <a:rPr lang="ko-KR" altLang="en-US" sz="2000" dirty="0"/>
              <a:t> </a:t>
            </a:r>
            <a:r>
              <a:rPr lang="en-US" altLang="ko-KR" sz="2000" dirty="0"/>
              <a:t>1</a:t>
            </a:r>
            <a:r>
              <a:rPr lang="ko-KR" altLang="en-US" sz="2000" dirty="0"/>
              <a:t>에서 수행한 결과와</a:t>
            </a:r>
            <a:endParaRPr lang="en-US" altLang="ko-KR" sz="2000" dirty="0"/>
          </a:p>
          <a:p>
            <a:r>
              <a:rPr lang="ko-KR" altLang="en-US" sz="2000" dirty="0" err="1"/>
              <a:t>캡스톤디자인</a:t>
            </a:r>
            <a:r>
              <a:rPr lang="ko-KR" altLang="en-US" sz="2000" dirty="0"/>
              <a:t> </a:t>
            </a:r>
            <a:r>
              <a:rPr lang="en-US" altLang="ko-KR" sz="2000" dirty="0"/>
              <a:t>2</a:t>
            </a:r>
            <a:r>
              <a:rPr lang="ko-KR" altLang="en-US" sz="2000" dirty="0"/>
              <a:t>에서 수행할 계획에 대해</a:t>
            </a:r>
            <a:endParaRPr lang="en-US" altLang="ko-KR" sz="2000" dirty="0"/>
          </a:p>
          <a:p>
            <a:r>
              <a:rPr lang="ko-KR" altLang="en-US" sz="2000" dirty="0"/>
              <a:t>소개하고자 한다</a:t>
            </a:r>
            <a:r>
              <a:rPr lang="en-US" altLang="ko-KR" sz="2000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8141BD-57AD-B3A3-D059-10F39AD4A03B}"/>
              </a:ext>
            </a:extLst>
          </p:cNvPr>
          <p:cNvSpPr/>
          <p:nvPr/>
        </p:nvSpPr>
        <p:spPr>
          <a:xfrm>
            <a:off x="3581400" y="2738436"/>
            <a:ext cx="1381125" cy="1381125"/>
          </a:xfrm>
          <a:prstGeom prst="rect">
            <a:avLst/>
          </a:prstGeom>
          <a:solidFill>
            <a:srgbClr val="434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endParaRPr lang="ko-KR" alt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7435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05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Plan</a:t>
            </a:r>
            <a:endParaRPr lang="ko-KR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2B1A3E-5544-A0D7-B9E5-B6C9340D8A9B}"/>
              </a:ext>
            </a:extLst>
          </p:cNvPr>
          <p:cNvGrpSpPr/>
          <p:nvPr/>
        </p:nvGrpSpPr>
        <p:grpSpPr>
          <a:xfrm>
            <a:off x="1748617" y="1465914"/>
            <a:ext cx="8694765" cy="5088554"/>
            <a:chOff x="1296852" y="1262714"/>
            <a:chExt cx="8694765" cy="508855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9F00203-59B8-F0E6-C63D-C69A75D4494F}"/>
                </a:ext>
              </a:extLst>
            </p:cNvPr>
            <p:cNvSpPr/>
            <p:nvPr/>
          </p:nvSpPr>
          <p:spPr>
            <a:xfrm>
              <a:off x="1296853" y="1618163"/>
              <a:ext cx="3677341" cy="4382587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0DCC731-EB81-74AA-12D6-79D8A6FCCE1E}"/>
                </a:ext>
              </a:extLst>
            </p:cNvPr>
            <p:cNvSpPr/>
            <p:nvPr/>
          </p:nvSpPr>
          <p:spPr>
            <a:xfrm>
              <a:off x="5471526" y="1263665"/>
              <a:ext cx="4520091" cy="5087603"/>
            </a:xfrm>
            <a:prstGeom prst="rect">
              <a:avLst/>
            </a:prstGeom>
            <a:solidFill>
              <a:srgbClr val="0061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다리꼴 8">
              <a:extLst>
                <a:ext uri="{FF2B5EF4-FFF2-40B4-BE49-F238E27FC236}">
                  <a16:creationId xmlns:a16="http://schemas.microsoft.com/office/drawing/2014/main" id="{FF7CCB37-4886-94E7-9137-B24E715ED746}"/>
                </a:ext>
              </a:extLst>
            </p:cNvPr>
            <p:cNvSpPr/>
            <p:nvPr/>
          </p:nvSpPr>
          <p:spPr>
            <a:xfrm rot="16200000">
              <a:off x="2678404" y="3558146"/>
              <a:ext cx="5088553" cy="497691"/>
            </a:xfrm>
            <a:prstGeom prst="trapezoid">
              <a:avLst>
                <a:gd name="adj" fmla="val 70815"/>
              </a:avLst>
            </a:prstGeom>
            <a:gradFill>
              <a:gsLst>
                <a:gs pos="0">
                  <a:schemeClr val="bg1">
                    <a:lumMod val="95000"/>
                  </a:schemeClr>
                </a:gs>
                <a:gs pos="4700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CEB6FD8-5727-6860-22B7-5EF5BD337E99}"/>
                </a:ext>
              </a:extLst>
            </p:cNvPr>
            <p:cNvSpPr txBox="1"/>
            <p:nvPr/>
          </p:nvSpPr>
          <p:spPr>
            <a:xfrm>
              <a:off x="1296852" y="1623094"/>
              <a:ext cx="3677340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캡스톤디자인</a:t>
              </a:r>
              <a:r>
                <a:rPr lang="ko-KR" altLang="en-US" sz="25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</a:t>
              </a:r>
            </a:p>
            <a:p>
              <a:pPr algn="ctr"/>
              <a:r>
                <a:rPr lang="en-US" altLang="ko-KR" sz="25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(22.04.07~22.06.17)</a:t>
              </a:r>
              <a:endPara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2F9F41-EB44-4152-75C3-9BAE12021430}"/>
                </a:ext>
              </a:extLst>
            </p:cNvPr>
            <p:cNvSpPr txBox="1"/>
            <p:nvPr/>
          </p:nvSpPr>
          <p:spPr>
            <a:xfrm>
              <a:off x="5477139" y="1262714"/>
              <a:ext cx="45144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500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캡스톤디자인</a:t>
              </a:r>
              <a:r>
                <a:rPr lang="ko-KR" altLang="en-US" sz="25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25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</a:t>
              </a:r>
              <a:br>
                <a:rPr lang="en-US" altLang="ko-KR" sz="25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25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(22.09.05~22.12.16)</a:t>
              </a:r>
              <a:endParaRPr lang="ko-KR" altLang="en-US" sz="25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4B1AFD4-3A2B-1B7D-8E97-C65C48903CBA}"/>
                </a:ext>
              </a:extLst>
            </p:cNvPr>
            <p:cNvSpPr/>
            <p:nvPr/>
          </p:nvSpPr>
          <p:spPr>
            <a:xfrm>
              <a:off x="1368353" y="2484868"/>
              <a:ext cx="3529596" cy="3436959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PX4 Autopilot Open Source Analysis</a:t>
              </a:r>
            </a:p>
            <a:p>
              <a:endParaRPr lang="en-US" altLang="ko-KR" dirty="0">
                <a:solidFill>
                  <a:schemeClr val="tx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Detection by RF sensor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Detection by Deep Learning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Hard Kill by Collision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Soft Kill by GPS spoofing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pPr marL="342900" indent="-342900" algn="ctr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C4D6B3D-AB70-BAE9-9B72-CC51FF11F447}"/>
                </a:ext>
              </a:extLst>
            </p:cNvPr>
            <p:cNvSpPr/>
            <p:nvPr/>
          </p:nvSpPr>
          <p:spPr>
            <a:xfrm>
              <a:off x="5547413" y="2124488"/>
              <a:ext cx="4351330" cy="4145683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solidFill>
                    <a:schemeClr val="tx1"/>
                  </a:solidFill>
                </a:rPr>
                <a:t>실시간 처리로 전체 과정 통합</a:t>
              </a:r>
              <a:endParaRPr lang="en-US" altLang="ko-KR" sz="2200" dirty="0">
                <a:solidFill>
                  <a:schemeClr val="tx1"/>
                </a:solidFill>
              </a:endParaRPr>
            </a:p>
            <a:p>
              <a:endParaRPr lang="en-US" altLang="ko-KR" sz="2200" dirty="0">
                <a:solidFill>
                  <a:schemeClr val="tx1"/>
                </a:solidFill>
              </a:endParaRPr>
            </a:p>
            <a:p>
              <a:endParaRPr lang="en-US" altLang="ko-KR" sz="2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solidFill>
                    <a:schemeClr val="tx1"/>
                  </a:solidFill>
                </a:rPr>
                <a:t>경로 예측 알고리즘 구현</a:t>
              </a:r>
              <a:endParaRPr lang="en-US" altLang="ko-KR" sz="2200" dirty="0">
                <a:solidFill>
                  <a:schemeClr val="tx1"/>
                </a:solidFill>
              </a:endParaRPr>
            </a:p>
            <a:p>
              <a:r>
                <a:rPr lang="ko-KR" altLang="en-US" sz="2200" dirty="0">
                  <a:solidFill>
                    <a:schemeClr val="tx1"/>
                  </a:solidFill>
                </a:rPr>
                <a:t>   </a:t>
              </a:r>
              <a:r>
                <a:rPr lang="en-US" altLang="ko-KR" sz="2200" dirty="0">
                  <a:solidFill>
                    <a:schemeClr val="tx1"/>
                  </a:solidFill>
                </a:rPr>
                <a:t>ex) </a:t>
              </a:r>
              <a:r>
                <a:rPr lang="ko-KR" altLang="en-US" sz="2200" dirty="0">
                  <a:solidFill>
                    <a:schemeClr val="tx1"/>
                  </a:solidFill>
                </a:rPr>
                <a:t>머신 러닝</a:t>
              </a:r>
              <a:endParaRPr lang="en-US" altLang="ko-KR" sz="22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2200" dirty="0">
                <a:solidFill>
                  <a:schemeClr val="tx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US" altLang="ko-KR" sz="2200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200" dirty="0">
                  <a:solidFill>
                    <a:schemeClr val="tx1"/>
                  </a:solidFill>
                </a:rPr>
                <a:t>공격자 </a:t>
              </a:r>
              <a:r>
                <a:rPr lang="ko-KR" altLang="en-US" sz="2200" dirty="0" err="1">
                  <a:solidFill>
                    <a:schemeClr val="tx1"/>
                  </a:solidFill>
                </a:rPr>
                <a:t>드론</a:t>
              </a:r>
              <a:r>
                <a:rPr lang="ko-KR" altLang="en-US" sz="2200" dirty="0">
                  <a:solidFill>
                    <a:schemeClr val="tx1"/>
                  </a:solidFill>
                </a:rPr>
                <a:t> 생성 </a:t>
              </a:r>
              <a:endParaRPr lang="en-US" altLang="ko-KR" sz="2200" dirty="0">
                <a:solidFill>
                  <a:schemeClr val="tx1"/>
                </a:solidFill>
              </a:endParaRPr>
            </a:p>
            <a:p>
              <a:r>
                <a:rPr lang="en-US" altLang="ko-KR" sz="2200" dirty="0">
                  <a:solidFill>
                    <a:schemeClr val="tx1"/>
                  </a:solidFill>
                </a:rPr>
                <a:t>   ex) </a:t>
              </a:r>
              <a:r>
                <a:rPr lang="ko-KR" altLang="en-US" sz="2200" dirty="0">
                  <a:solidFill>
                    <a:schemeClr val="tx1"/>
                  </a:solidFill>
                </a:rPr>
                <a:t>공유기 해킹</a:t>
              </a:r>
              <a:endParaRPr lang="en-US" altLang="ko-KR" sz="2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6188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D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CE95AFD-134B-9614-415C-40200304AB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36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5BD3E6-63E0-CD68-E208-E7A21411CBFB}"/>
              </a:ext>
            </a:extLst>
          </p:cNvPr>
          <p:cNvSpPr txBox="1"/>
          <p:nvPr/>
        </p:nvSpPr>
        <p:spPr>
          <a:xfrm>
            <a:off x="269131" y="2096217"/>
            <a:ext cx="84468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배달의민족 연성" panose="020B0600000101010101" pitchFamily="50" charset="-127"/>
              </a:rPr>
              <a:t>Q&amp;A</a:t>
            </a:r>
          </a:p>
          <a:p>
            <a:r>
              <a:rPr lang="en-US" altLang="ko-KR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배달의민족 연성" panose="020B0600000101010101" pitchFamily="50" charset="-127"/>
              </a:rPr>
              <a:t>Thank you 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1944BE-331E-798A-4B38-A299E6EF495F}"/>
              </a:ext>
            </a:extLst>
          </p:cNvPr>
          <p:cNvGrpSpPr/>
          <p:nvPr/>
        </p:nvGrpSpPr>
        <p:grpSpPr>
          <a:xfrm>
            <a:off x="476473" y="5534102"/>
            <a:ext cx="559585" cy="577694"/>
            <a:chOff x="647700" y="4538492"/>
            <a:chExt cx="939800" cy="107031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38511C5-64B4-0772-50E2-CBC53F8958A6}"/>
                </a:ext>
              </a:extLst>
            </p:cNvPr>
            <p:cNvSpPr/>
            <p:nvPr/>
          </p:nvSpPr>
          <p:spPr>
            <a:xfrm>
              <a:off x="736600" y="4737100"/>
              <a:ext cx="762000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4" name="Picture 6" descr="이메일 - 무료 연락개 아이콘">
              <a:extLst>
                <a:ext uri="{FF2B5EF4-FFF2-40B4-BE49-F238E27FC236}">
                  <a16:creationId xmlns:a16="http://schemas.microsoft.com/office/drawing/2014/main" id="{521C9B0F-9EBE-FED1-AD00-79EF19428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00" y="4538492"/>
              <a:ext cx="939800" cy="1070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DB2DEE-9BFB-A12D-E0C1-C6597FB0240E}"/>
              </a:ext>
            </a:extLst>
          </p:cNvPr>
          <p:cNvSpPr txBox="1"/>
          <p:nvPr/>
        </p:nvSpPr>
        <p:spPr>
          <a:xfrm>
            <a:off x="1283863" y="5534102"/>
            <a:ext cx="3988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박하늘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sksm2020@khu.ac.kr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김명주 </a:t>
            </a:r>
            <a:r>
              <a:rPr lang="en-US" altLang="ko-KR" dirty="0">
                <a:solidFill>
                  <a:schemeClr val="bg1"/>
                </a:solidFill>
              </a:rPr>
              <a:t>: mjoo1106@khu.ac.kr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0A4FCE-D4B1-259E-BE05-140868E7AF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87" y="4761783"/>
            <a:ext cx="485556" cy="43851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953832-5E33-82C4-5C28-49E25F028962}"/>
              </a:ext>
            </a:extLst>
          </p:cNvPr>
          <p:cNvSpPr txBox="1"/>
          <p:nvPr/>
        </p:nvSpPr>
        <p:spPr>
          <a:xfrm>
            <a:off x="1313047" y="4761783"/>
            <a:ext cx="5003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myeongju-kim</a:t>
            </a:r>
            <a:r>
              <a:rPr lang="en-US" altLang="ko-KR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/PX4_ANTI_DRONE (github.com)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487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dressing UAVs and Anti-Drone Technology with a Multi-Pronged Response -  Defence Turkey Magazine">
            <a:extLst>
              <a:ext uri="{FF2B5EF4-FFF2-40B4-BE49-F238E27FC236}">
                <a16:creationId xmlns:a16="http://schemas.microsoft.com/office/drawing/2014/main" id="{929A9183-89A7-32BF-8C15-4C5C00CF8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625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2B54175-7CE1-620F-A212-496B63D494CA}"/>
              </a:ext>
            </a:extLst>
          </p:cNvPr>
          <p:cNvSpPr/>
          <p:nvPr/>
        </p:nvSpPr>
        <p:spPr>
          <a:xfrm>
            <a:off x="3581400" y="2870200"/>
            <a:ext cx="1381125" cy="1381125"/>
          </a:xfrm>
          <a:prstGeom prst="rect">
            <a:avLst/>
          </a:prstGeom>
          <a:solidFill>
            <a:srgbClr val="434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endParaRPr lang="ko-KR" alt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342E2-C71D-216E-CBE1-BAD652B5F4DC}"/>
              </a:ext>
            </a:extLst>
          </p:cNvPr>
          <p:cNvSpPr txBox="1"/>
          <p:nvPr/>
        </p:nvSpPr>
        <p:spPr>
          <a:xfrm>
            <a:off x="5308599" y="2294467"/>
            <a:ext cx="63246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ANTI-DRONE</a:t>
            </a:r>
          </a:p>
          <a:p>
            <a:r>
              <a:rPr lang="ko-KR" altLang="en-US" sz="25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안티드론</a:t>
            </a:r>
            <a:r>
              <a:rPr lang="ko-KR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소개</a:t>
            </a:r>
            <a:endParaRPr lang="en-US" altLang="ko-KR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dirty="0" err="1"/>
              <a:t>안티드론이란</a:t>
            </a:r>
            <a:r>
              <a:rPr lang="ko-KR" altLang="en-US" sz="2000" dirty="0"/>
              <a:t> 무엇인지 간략하게 소개하고</a:t>
            </a:r>
            <a:endParaRPr lang="en-US" altLang="ko-KR" sz="2000" dirty="0"/>
          </a:p>
          <a:p>
            <a:r>
              <a:rPr lang="ko-KR" altLang="en-US" sz="2000" dirty="0"/>
              <a:t>어떻게 활용하고 있는지 알아본다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687715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16AD3559-BCDB-3B31-2382-FFDED1A83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1865" y="1833304"/>
            <a:ext cx="1821244" cy="218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08A846-0AA2-14F2-18EB-EA1D5120C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476" y="4291656"/>
            <a:ext cx="3743185" cy="2257169"/>
          </a:xfrm>
          <a:prstGeom prst="rect">
            <a:avLst/>
          </a:prstGeom>
        </p:spPr>
      </p:pic>
      <p:pic>
        <p:nvPicPr>
          <p:cNvPr id="2050" name="Picture 2" descr="드론 촬영이 무엇인가요? - 숨고, 숨은고수">
            <a:extLst>
              <a:ext uri="{FF2B5EF4-FFF2-40B4-BE49-F238E27FC236}">
                <a16:creationId xmlns:a16="http://schemas.microsoft.com/office/drawing/2014/main" id="{ED3D7E5E-4B5F-7F22-1DA9-17E1684F6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46" y="1833304"/>
            <a:ext cx="3743186" cy="227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64ED455-39C9-9CB6-5C4D-02326F008261}"/>
              </a:ext>
            </a:extLst>
          </p:cNvPr>
          <p:cNvSpPr txBox="1"/>
          <p:nvPr/>
        </p:nvSpPr>
        <p:spPr>
          <a:xfrm>
            <a:off x="5595713" y="3059668"/>
            <a:ext cx="677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</a:t>
            </a:r>
            <a:endParaRPr lang="ko-KR" altLang="en-US" dirty="0"/>
          </a:p>
        </p:txBody>
      </p:sp>
      <p:pic>
        <p:nvPicPr>
          <p:cNvPr id="2056" name="Picture 8" descr="Drone reports to UK police soar 352% in a year amid urgent calls for  regulation | The Independent | The Independent">
            <a:extLst>
              <a:ext uri="{FF2B5EF4-FFF2-40B4-BE49-F238E27FC236}">
                <a16:creationId xmlns:a16="http://schemas.microsoft.com/office/drawing/2014/main" id="{2A6251E8-8F8E-A742-22DA-A3ED95F28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01" y="4105546"/>
            <a:ext cx="3380550" cy="249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CC7D17-4A66-FF9A-25B0-BA10007F938A}"/>
              </a:ext>
            </a:extLst>
          </p:cNvPr>
          <p:cNvSpPr txBox="1"/>
          <p:nvPr/>
        </p:nvSpPr>
        <p:spPr>
          <a:xfrm>
            <a:off x="396877" y="1056667"/>
            <a:ext cx="476249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What is</a:t>
            </a:r>
            <a:r>
              <a:rPr lang="ko-KR" altLang="en-US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Drone?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Picture 2" descr="오른쪽 화살표 - 무료 화살개 아이콘">
            <a:extLst>
              <a:ext uri="{FF2B5EF4-FFF2-40B4-BE49-F238E27FC236}">
                <a16:creationId xmlns:a16="http://schemas.microsoft.com/office/drawing/2014/main" id="{D0589C9E-6EC2-F400-1DC9-93EEE395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08" y="3446214"/>
            <a:ext cx="1317633" cy="131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1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Introduction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3E1D9-976E-5144-0325-3F4A1C7AF3EF}"/>
              </a:ext>
            </a:extLst>
          </p:cNvPr>
          <p:cNvSpPr txBox="1"/>
          <p:nvPr/>
        </p:nvSpPr>
        <p:spPr>
          <a:xfrm>
            <a:off x="884906" y="2055366"/>
            <a:ext cx="106939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sz="2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무인비행체로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야기되는 </a:t>
            </a:r>
            <a:r>
              <a:rPr lang="ko-KR" altLang="en-US" sz="25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범죄</a:t>
            </a:r>
            <a:r>
              <a:rPr lang="en-US" altLang="ko-KR" sz="25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5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테러를 </a:t>
            </a:r>
            <a:endParaRPr lang="en-US" altLang="ko-KR" sz="2500" b="1" dirty="0">
              <a:solidFill>
                <a:srgbClr val="FF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25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예방 및 차단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하기 위해 탐지하고 식별</a:t>
            </a: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무력화하는 </a:t>
            </a:r>
            <a:r>
              <a:rPr lang="ko-KR" altLang="en-US" sz="25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드론</a:t>
            </a:r>
            <a:r>
              <a:rPr lang="en-US" altLang="ko-KR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  <a:endParaRPr lang="ko-KR" altLang="en-US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20028CF-F9CA-1843-02F2-22277BB9CA7A}"/>
              </a:ext>
            </a:extLst>
          </p:cNvPr>
          <p:cNvSpPr/>
          <p:nvPr/>
        </p:nvSpPr>
        <p:spPr>
          <a:xfrm>
            <a:off x="1878632" y="3305766"/>
            <a:ext cx="1473200" cy="1473200"/>
          </a:xfrm>
          <a:prstGeom prst="ellipse">
            <a:avLst/>
          </a:prstGeom>
          <a:noFill/>
          <a:ln w="57150">
            <a:solidFill>
              <a:srgbClr val="434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</a:rPr>
              <a:t>탐지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451C3B4-E5F6-CB14-A90D-DCFD35F4BD97}"/>
              </a:ext>
            </a:extLst>
          </p:cNvPr>
          <p:cNvSpPr/>
          <p:nvPr/>
        </p:nvSpPr>
        <p:spPr>
          <a:xfrm>
            <a:off x="5198533" y="3375641"/>
            <a:ext cx="1473200" cy="1473200"/>
          </a:xfrm>
          <a:prstGeom prst="ellipse">
            <a:avLst/>
          </a:prstGeom>
          <a:noFill/>
          <a:ln w="57150">
            <a:solidFill>
              <a:srgbClr val="434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</a:rPr>
              <a:t>무력화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8A3F03B-7FE8-F7E7-B64D-FBD1FD0E03A7}"/>
              </a:ext>
            </a:extLst>
          </p:cNvPr>
          <p:cNvSpPr/>
          <p:nvPr/>
        </p:nvSpPr>
        <p:spPr>
          <a:xfrm>
            <a:off x="8487825" y="3397554"/>
            <a:ext cx="1473200" cy="1473200"/>
          </a:xfrm>
          <a:prstGeom prst="ellipse">
            <a:avLst/>
          </a:prstGeom>
          <a:noFill/>
          <a:ln w="57150">
            <a:solidFill>
              <a:srgbClr val="434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200" b="1" dirty="0">
                <a:solidFill>
                  <a:schemeClr val="tx1"/>
                </a:solidFill>
              </a:rPr>
              <a:t>사례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A554B0-F2FA-07E0-3A3E-98ABC87FB9AF}"/>
              </a:ext>
            </a:extLst>
          </p:cNvPr>
          <p:cNvSpPr txBox="1"/>
          <p:nvPr/>
        </p:nvSpPr>
        <p:spPr>
          <a:xfrm>
            <a:off x="1615851" y="5035505"/>
            <a:ext cx="224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음향 탐지 센서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방향 탐지 센서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레이더 센서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카메라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43B6204-0EA0-09C6-F39B-512ACCC48367}"/>
              </a:ext>
            </a:extLst>
          </p:cNvPr>
          <p:cNvSpPr txBox="1"/>
          <p:nvPr/>
        </p:nvSpPr>
        <p:spPr>
          <a:xfrm>
            <a:off x="4695941" y="5035505"/>
            <a:ext cx="2592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Hard Kill(</a:t>
            </a:r>
            <a:r>
              <a:rPr lang="ko-KR" altLang="en-US" dirty="0"/>
              <a:t>총기</a:t>
            </a:r>
            <a:r>
              <a:rPr lang="en-US" altLang="ko-KR" dirty="0"/>
              <a:t>, </a:t>
            </a:r>
            <a:r>
              <a:rPr lang="ko-KR" altLang="en-US" dirty="0"/>
              <a:t>레이저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 Soft Kill(</a:t>
            </a:r>
            <a:r>
              <a:rPr lang="ko-KR" altLang="en-US" dirty="0" err="1"/>
              <a:t>스푸핑</a:t>
            </a:r>
            <a:r>
              <a:rPr lang="en-US" altLang="ko-KR" dirty="0"/>
              <a:t>,</a:t>
            </a:r>
            <a:r>
              <a:rPr lang="ko-KR" altLang="en-US" dirty="0" err="1"/>
              <a:t>재밍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5BD066-3B83-3A29-6FAC-6E0B93089C02}"/>
              </a:ext>
            </a:extLst>
          </p:cNvPr>
          <p:cNvSpPr txBox="1"/>
          <p:nvPr/>
        </p:nvSpPr>
        <p:spPr>
          <a:xfrm>
            <a:off x="8292704" y="5035505"/>
            <a:ext cx="2592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원자력 발전소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 err="1"/>
              <a:t>인청공항공사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사우디 국영석유회사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평창올림픽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A2888-D2D7-069A-993F-E95CF43FB989}"/>
              </a:ext>
            </a:extLst>
          </p:cNvPr>
          <p:cNvSpPr txBox="1"/>
          <p:nvPr/>
        </p:nvSpPr>
        <p:spPr>
          <a:xfrm>
            <a:off x="396877" y="1056667"/>
            <a:ext cx="582843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What is an</a:t>
            </a:r>
            <a:r>
              <a:rPr lang="ko-KR" altLang="en-US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Anti-Drone?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23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B54175-7CE1-620F-A212-496B63D494CA}"/>
              </a:ext>
            </a:extLst>
          </p:cNvPr>
          <p:cNvSpPr/>
          <p:nvPr/>
        </p:nvSpPr>
        <p:spPr>
          <a:xfrm>
            <a:off x="3581400" y="2870200"/>
            <a:ext cx="1381125" cy="1381125"/>
          </a:xfrm>
          <a:prstGeom prst="rect">
            <a:avLst/>
          </a:prstGeom>
          <a:solidFill>
            <a:srgbClr val="434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342E2-C71D-216E-CBE1-BAD652B5F4DC}"/>
              </a:ext>
            </a:extLst>
          </p:cNvPr>
          <p:cNvSpPr txBox="1"/>
          <p:nvPr/>
        </p:nvSpPr>
        <p:spPr>
          <a:xfrm>
            <a:off x="5308599" y="2294467"/>
            <a:ext cx="6324601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Survey</a:t>
            </a:r>
          </a:p>
          <a:p>
            <a:r>
              <a:rPr lang="ko-KR" altLang="en-US" sz="2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자료 조사</a:t>
            </a:r>
            <a:endParaRPr lang="en-US" altLang="ko-KR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sz="2000" dirty="0" err="1"/>
              <a:t>안티드론을</a:t>
            </a:r>
            <a:r>
              <a:rPr lang="ko-KR" altLang="en-US" sz="2000" dirty="0"/>
              <a:t> 개발하기 위해</a:t>
            </a:r>
            <a:endParaRPr lang="en-US" altLang="ko-KR" sz="2000" dirty="0"/>
          </a:p>
          <a:p>
            <a:r>
              <a:rPr lang="ko-KR" altLang="en-US" sz="2000" dirty="0"/>
              <a:t>조사한 자료들에 대해 소개하고자 한다</a:t>
            </a:r>
            <a:r>
              <a:rPr lang="en-US" altLang="ko-KR" sz="20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B68003-67E9-CB3F-EF15-7C260FFBA03B}"/>
              </a:ext>
            </a:extLst>
          </p:cNvPr>
          <p:cNvSpPr/>
          <p:nvPr/>
        </p:nvSpPr>
        <p:spPr>
          <a:xfrm>
            <a:off x="0" y="0"/>
            <a:ext cx="4962525" cy="6858000"/>
          </a:xfrm>
          <a:prstGeom prst="rect">
            <a:avLst/>
          </a:prstGeom>
          <a:solidFill>
            <a:srgbClr val="DF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 descr="Elasticsearch: 공식 분산형 검색 및 분석 엔진 | Elastic">
            <a:extLst>
              <a:ext uri="{FF2B5EF4-FFF2-40B4-BE49-F238E27FC236}">
                <a16:creationId xmlns:a16="http://schemas.microsoft.com/office/drawing/2014/main" id="{D5ABAA7D-F83D-9236-D513-896ACB69A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7099" y="405039"/>
            <a:ext cx="5336722" cy="3846286"/>
          </a:xfrm>
          <a:prstGeom prst="rect">
            <a:avLst/>
          </a:prstGeom>
          <a:noFill/>
        </p:spPr>
      </p:pic>
      <p:pic>
        <p:nvPicPr>
          <p:cNvPr id="4100" name="Picture 4" descr="Elasticsearch: 공식 분산형 검색 및 분석 엔진 | Elastic">
            <a:extLst>
              <a:ext uri="{FF2B5EF4-FFF2-40B4-BE49-F238E27FC236}">
                <a16:creationId xmlns:a16="http://schemas.microsoft.com/office/drawing/2014/main" id="{1FEE38A1-381C-2D3A-F418-9669A7D9B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2" y="4384138"/>
            <a:ext cx="3302000" cy="23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8141BD-57AD-B3A3-D059-10F39AD4A03B}"/>
              </a:ext>
            </a:extLst>
          </p:cNvPr>
          <p:cNvSpPr/>
          <p:nvPr/>
        </p:nvSpPr>
        <p:spPr>
          <a:xfrm>
            <a:off x="3581399" y="2738437"/>
            <a:ext cx="1381125" cy="1381125"/>
          </a:xfrm>
          <a:prstGeom prst="rect">
            <a:avLst/>
          </a:prstGeom>
          <a:solidFill>
            <a:srgbClr val="434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ko-KR" alt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6396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Survey</a:t>
            </a:r>
            <a:endParaRPr lang="ko-KR" altLang="en-US" dirty="0"/>
          </a:p>
        </p:txBody>
      </p:sp>
      <p:sp>
        <p:nvSpPr>
          <p:cNvPr id="11" name="Google Shape;259;p34">
            <a:extLst>
              <a:ext uri="{FF2B5EF4-FFF2-40B4-BE49-F238E27FC236}">
                <a16:creationId xmlns:a16="http://schemas.microsoft.com/office/drawing/2014/main" id="{09E435AF-2F8B-2476-A515-722FAFEDD564}"/>
              </a:ext>
            </a:extLst>
          </p:cNvPr>
          <p:cNvSpPr txBox="1"/>
          <p:nvPr/>
        </p:nvSpPr>
        <p:spPr>
          <a:xfrm>
            <a:off x="5134936" y="2436520"/>
            <a:ext cx="5368923" cy="3381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dk1"/>
                </a:solidFill>
              </a:rPr>
              <a:t>Software In The Loop</a:t>
            </a:r>
            <a:r>
              <a:rPr lang="ko-KR" altLang="en-US" sz="1900" dirty="0">
                <a:solidFill>
                  <a:schemeClr val="dk1"/>
                </a:solidFill>
              </a:rPr>
              <a:t>의 </a:t>
            </a:r>
            <a:r>
              <a:rPr lang="ko-KR" altLang="en-US" sz="1900" dirty="0" err="1">
                <a:solidFill>
                  <a:schemeClr val="dk1"/>
                </a:solidFill>
              </a:rPr>
              <a:t>줄임말로</a:t>
            </a:r>
            <a:r>
              <a:rPr lang="en-US" altLang="ko-KR" sz="1900" dirty="0">
                <a:solidFill>
                  <a:schemeClr val="dk1"/>
                </a:solidFill>
              </a:rPr>
              <a:t>,</a:t>
            </a:r>
            <a:r>
              <a:rPr lang="en-US" sz="1900" dirty="0">
                <a:solidFill>
                  <a:schemeClr val="dk1"/>
                </a:solidFill>
              </a:rPr>
              <a:t> Linux   </a:t>
            </a:r>
            <a:r>
              <a:rPr lang="en-US" sz="1900" dirty="0" err="1">
                <a:solidFill>
                  <a:schemeClr val="dk1"/>
                </a:solidFill>
              </a:rPr>
              <a:t>머신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위에서</a:t>
            </a:r>
            <a:r>
              <a:rPr lang="en-US" sz="1900" dirty="0">
                <a:solidFill>
                  <a:schemeClr val="dk1"/>
                </a:solidFill>
              </a:rPr>
              <a:t> vehicle</a:t>
            </a:r>
            <a:r>
              <a:rPr lang="ko-KR" altLang="en-US" sz="1900" dirty="0">
                <a:solidFill>
                  <a:schemeClr val="dk1"/>
                </a:solidFill>
              </a:rPr>
              <a:t>을 </a:t>
            </a:r>
            <a:r>
              <a:rPr lang="en-US" sz="1900" dirty="0" err="1">
                <a:solidFill>
                  <a:schemeClr val="dk1"/>
                </a:solidFill>
              </a:rPr>
              <a:t>빌드</a:t>
            </a:r>
            <a:r>
              <a:rPr lang="en-US" sz="1900" dirty="0">
                <a:solidFill>
                  <a:schemeClr val="dk1"/>
                </a:solidFill>
              </a:rPr>
              <a:t> 및 </a:t>
            </a:r>
            <a:r>
              <a:rPr lang="en-US" sz="1900" dirty="0" err="1">
                <a:solidFill>
                  <a:schemeClr val="dk1"/>
                </a:solidFill>
              </a:rPr>
              <a:t>테스트</a:t>
            </a:r>
            <a:r>
              <a:rPr lang="en-US" sz="1900" dirty="0">
                <a:solidFill>
                  <a:schemeClr val="dk1"/>
                </a:solidFill>
              </a:rPr>
              <a:t>      해 볼 수 </a:t>
            </a:r>
            <a:r>
              <a:rPr lang="en-US" sz="1900" dirty="0" err="1">
                <a:solidFill>
                  <a:schemeClr val="dk1"/>
                </a:solidFill>
              </a:rPr>
              <a:t>있는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시뮬레이션</a:t>
            </a:r>
            <a:r>
              <a:rPr lang="en-US" sz="1900" dirty="0">
                <a:solidFill>
                  <a:schemeClr val="dk1"/>
                </a:solidFill>
              </a:rPr>
              <a:t> </a:t>
            </a:r>
            <a:r>
              <a:rPr lang="en-US" sz="1900" dirty="0" err="1">
                <a:solidFill>
                  <a:schemeClr val="dk1"/>
                </a:solidFill>
              </a:rPr>
              <a:t>프로그램</a:t>
            </a:r>
            <a:r>
              <a:rPr lang="ko-KR" altLang="en-US" sz="1900" dirty="0">
                <a:solidFill>
                  <a:schemeClr val="dk1"/>
                </a:solidFill>
              </a:rPr>
              <a:t>이다</a:t>
            </a:r>
            <a:r>
              <a:rPr lang="en-US" altLang="ko-KR" sz="19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>
              <a:solidFill>
                <a:schemeClr val="dk1"/>
              </a:solidFill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dk1"/>
                </a:solidFill>
              </a:rPr>
              <a:t>Hardware에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종속적이지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않게</a:t>
            </a:r>
            <a:r>
              <a:rPr lang="en-US" sz="1800" dirty="0">
                <a:solidFill>
                  <a:schemeClr val="dk1"/>
                </a:solidFill>
              </a:rPr>
              <a:t> vehicle specific </a:t>
            </a:r>
            <a:r>
              <a:rPr lang="en-US" sz="1800" dirty="0" err="1">
                <a:solidFill>
                  <a:schemeClr val="dk1"/>
                </a:solidFill>
              </a:rPr>
              <a:t>code를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테스트할</a:t>
            </a:r>
            <a:r>
              <a:rPr lang="en-US" sz="1800" dirty="0">
                <a:solidFill>
                  <a:schemeClr val="dk1"/>
                </a:solidFill>
              </a:rPr>
              <a:t> 수 </a:t>
            </a:r>
            <a:r>
              <a:rPr lang="en-US" sz="1800" dirty="0" err="1">
                <a:solidFill>
                  <a:schemeClr val="dk1"/>
                </a:solidFill>
              </a:rPr>
              <a:t>있다</a:t>
            </a:r>
            <a:r>
              <a:rPr lang="en-US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800" dirty="0">
              <a:solidFill>
                <a:schemeClr val="dk1"/>
              </a:solidFill>
            </a:endParaRP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dk1"/>
                </a:solidFill>
              </a:rPr>
              <a:t>개발한 </a:t>
            </a:r>
            <a:r>
              <a:rPr lang="en-US" altLang="ko-KR" sz="1800" dirty="0" err="1">
                <a:solidFill>
                  <a:schemeClr val="dk1"/>
                </a:solidFill>
              </a:rPr>
              <a:t>f</a:t>
            </a:r>
            <a:r>
              <a:rPr lang="en-US" sz="1800" dirty="0" err="1">
                <a:solidFill>
                  <a:schemeClr val="dk1"/>
                </a:solidFill>
              </a:rPr>
              <a:t>unction을</a:t>
            </a:r>
            <a:r>
              <a:rPr lang="en-US" sz="1800" dirty="0">
                <a:solidFill>
                  <a:schemeClr val="dk1"/>
                </a:solidFill>
              </a:rPr>
              <a:t> </a:t>
            </a:r>
            <a:r>
              <a:rPr lang="en-US" sz="1800" dirty="0" err="1">
                <a:solidFill>
                  <a:schemeClr val="dk1"/>
                </a:solidFill>
              </a:rPr>
              <a:t>안전하게</a:t>
            </a:r>
            <a:r>
              <a:rPr lang="en-US" sz="1800" dirty="0">
                <a:solidFill>
                  <a:schemeClr val="dk1"/>
                </a:solidFill>
              </a:rPr>
              <a:t> test, debugging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ko-KR" altLang="en-US" dirty="0">
                <a:solidFill>
                  <a:schemeClr val="dk1"/>
                </a:solidFill>
              </a:rPr>
              <a:t>가능하다</a:t>
            </a:r>
            <a:r>
              <a:rPr lang="en-US" altLang="ko-KR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endParaRPr sz="2400" dirty="0">
              <a:solidFill>
                <a:srgbClr val="393939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3F28973-45CE-B161-D318-F8E02ABF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39" y="2567707"/>
            <a:ext cx="3706863" cy="2780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322541-3826-870C-EA06-27C5513E2A6B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What is</a:t>
            </a:r>
            <a:r>
              <a:rPr lang="ko-KR" altLang="en-US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SITL?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0653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7">
            <a:extLst>
              <a:ext uri="{FF2B5EF4-FFF2-40B4-BE49-F238E27FC236}">
                <a16:creationId xmlns:a16="http://schemas.microsoft.com/office/drawing/2014/main" id="{D3960437-5B69-3D6D-3650-18FED66C7A4F}"/>
              </a:ext>
            </a:extLst>
          </p:cNvPr>
          <p:cNvGrpSpPr/>
          <p:nvPr/>
        </p:nvGrpSpPr>
        <p:grpSpPr>
          <a:xfrm>
            <a:off x="590476" y="478164"/>
            <a:ext cx="588861" cy="57143"/>
            <a:chOff x="590476" y="478164"/>
            <a:chExt cx="588861" cy="57143"/>
          </a:xfrm>
        </p:grpSpPr>
        <p:pic>
          <p:nvPicPr>
            <p:cNvPr id="3" name="Object 37">
              <a:extLst>
                <a:ext uri="{FF2B5EF4-FFF2-40B4-BE49-F238E27FC236}">
                  <a16:creationId xmlns:a16="http://schemas.microsoft.com/office/drawing/2014/main" id="{E41FFCD5-69A7-C1E0-7E2C-37BD82B4E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476" y="478164"/>
              <a:ext cx="588861" cy="57143"/>
            </a:xfrm>
            <a:prstGeom prst="rect">
              <a:avLst/>
            </a:prstGeom>
          </p:spPr>
        </p:pic>
      </p:grp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ABA9E6DC-58CB-2F38-CC34-6C73F54870AE}"/>
              </a:ext>
            </a:extLst>
          </p:cNvPr>
          <p:cNvGrpSpPr/>
          <p:nvPr/>
        </p:nvGrpSpPr>
        <p:grpSpPr>
          <a:xfrm>
            <a:off x="1296853" y="478164"/>
            <a:ext cx="10432060" cy="45719"/>
            <a:chOff x="1296853" y="478164"/>
            <a:chExt cx="16398718" cy="57143"/>
          </a:xfrm>
        </p:grpSpPr>
        <p:pic>
          <p:nvPicPr>
            <p:cNvPr id="5" name="Object 40">
              <a:extLst>
                <a:ext uri="{FF2B5EF4-FFF2-40B4-BE49-F238E27FC236}">
                  <a16:creationId xmlns:a16="http://schemas.microsoft.com/office/drawing/2014/main" id="{08ADB558-F01B-4B98-122A-D9854E438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6853" y="478164"/>
              <a:ext cx="16398718" cy="57143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30A588-12B0-BFFE-9E5C-97C4A960AA5A}"/>
              </a:ext>
            </a:extLst>
          </p:cNvPr>
          <p:cNvSpPr txBox="1"/>
          <p:nvPr/>
        </p:nvSpPr>
        <p:spPr>
          <a:xfrm>
            <a:off x="513316" y="535307"/>
            <a:ext cx="451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79610-BFD6-E398-7BBD-640966E3180C}"/>
              </a:ext>
            </a:extLst>
          </p:cNvPr>
          <p:cNvSpPr txBox="1"/>
          <p:nvPr/>
        </p:nvSpPr>
        <p:spPr>
          <a:xfrm>
            <a:off x="1296853" y="535307"/>
            <a:ext cx="390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Survey</a:t>
            </a:r>
            <a:endParaRPr lang="ko-KR" altLang="en-US" dirty="0"/>
          </a:p>
        </p:txBody>
      </p:sp>
      <p:sp>
        <p:nvSpPr>
          <p:cNvPr id="16" name="Google Shape;303;p38">
            <a:extLst>
              <a:ext uri="{FF2B5EF4-FFF2-40B4-BE49-F238E27FC236}">
                <a16:creationId xmlns:a16="http://schemas.microsoft.com/office/drawing/2014/main" id="{8DCEB3B7-1E3A-C8CF-6707-904E701CDEF4}"/>
              </a:ext>
            </a:extLst>
          </p:cNvPr>
          <p:cNvSpPr txBox="1"/>
          <p:nvPr/>
        </p:nvSpPr>
        <p:spPr>
          <a:xfrm>
            <a:off x="5131502" y="2467370"/>
            <a:ext cx="5989080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93939"/>
                </a:solidFill>
              </a:rPr>
              <a:t>ROS</a:t>
            </a:r>
            <a:r>
              <a:rPr lang="en-US" dirty="0">
                <a:solidFill>
                  <a:srgbClr val="393939"/>
                </a:solidFill>
              </a:rPr>
              <a:t>(</a:t>
            </a:r>
            <a:r>
              <a:rPr lang="en-US" sz="1800" dirty="0">
                <a:solidFill>
                  <a:srgbClr val="393939"/>
                </a:solidFill>
              </a:rPr>
              <a:t>Robot Operating System)는 </a:t>
            </a:r>
            <a:r>
              <a:rPr lang="en-US" sz="1800" dirty="0" err="1">
                <a:solidFill>
                  <a:srgbClr val="393939"/>
                </a:solidFill>
              </a:rPr>
              <a:t>로봇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응용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프로그램을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개발할</a:t>
            </a:r>
            <a:r>
              <a:rPr lang="en-US" sz="1800" dirty="0">
                <a:solidFill>
                  <a:srgbClr val="393939"/>
                </a:solidFill>
              </a:rPr>
              <a:t> 때 </a:t>
            </a:r>
            <a:r>
              <a:rPr lang="en-US" sz="1800" dirty="0" err="1">
                <a:solidFill>
                  <a:srgbClr val="393939"/>
                </a:solidFill>
              </a:rPr>
              <a:t>필요한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하드웨어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추상화</a:t>
            </a:r>
            <a:r>
              <a:rPr lang="en-US" sz="1800" dirty="0">
                <a:solidFill>
                  <a:srgbClr val="393939"/>
                </a:solidFill>
              </a:rPr>
              <a:t>, </a:t>
            </a:r>
            <a:r>
              <a:rPr lang="en-US" sz="1800" dirty="0" err="1">
                <a:solidFill>
                  <a:srgbClr val="393939"/>
                </a:solidFill>
              </a:rPr>
              <a:t>하위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디바이스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제어</a:t>
            </a:r>
            <a:r>
              <a:rPr lang="en-US" sz="1800" dirty="0">
                <a:solidFill>
                  <a:srgbClr val="393939"/>
                </a:solidFill>
              </a:rPr>
              <a:t>, </a:t>
            </a:r>
            <a:r>
              <a:rPr lang="en-US" sz="1800" dirty="0" err="1">
                <a:solidFill>
                  <a:srgbClr val="393939"/>
                </a:solidFill>
              </a:rPr>
              <a:t>일반적으로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사용되는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기능의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구현</a:t>
            </a:r>
            <a:r>
              <a:rPr lang="en-US" sz="1800" dirty="0">
                <a:solidFill>
                  <a:srgbClr val="393939"/>
                </a:solidFill>
              </a:rPr>
              <a:t>, </a:t>
            </a:r>
            <a:r>
              <a:rPr lang="en-US" sz="1800" dirty="0" err="1">
                <a:solidFill>
                  <a:srgbClr val="393939"/>
                </a:solidFill>
              </a:rPr>
              <a:t>프로세스간의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메시지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패싱</a:t>
            </a:r>
            <a:r>
              <a:rPr lang="en-US" sz="1800" dirty="0">
                <a:solidFill>
                  <a:srgbClr val="393939"/>
                </a:solidFill>
              </a:rPr>
              <a:t>, </a:t>
            </a:r>
            <a:r>
              <a:rPr lang="en-US" sz="1800" dirty="0" err="1">
                <a:solidFill>
                  <a:srgbClr val="393939"/>
                </a:solidFill>
              </a:rPr>
              <a:t>패키지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관리</a:t>
            </a:r>
            <a:r>
              <a:rPr lang="en-US" sz="1800" dirty="0">
                <a:solidFill>
                  <a:srgbClr val="393939"/>
                </a:solidFill>
              </a:rPr>
              <a:t>, </a:t>
            </a:r>
            <a:r>
              <a:rPr lang="en-US" sz="1800" dirty="0" err="1">
                <a:solidFill>
                  <a:srgbClr val="393939"/>
                </a:solidFill>
              </a:rPr>
              <a:t>개발환경에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필요한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라이브러리와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다양한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개발</a:t>
            </a:r>
            <a:r>
              <a:rPr lang="en-US" sz="1800" dirty="0">
                <a:solidFill>
                  <a:srgbClr val="393939"/>
                </a:solidFill>
              </a:rPr>
              <a:t> 및 </a:t>
            </a:r>
            <a:r>
              <a:rPr lang="en-US" sz="1800" dirty="0" err="1">
                <a:solidFill>
                  <a:srgbClr val="393939"/>
                </a:solidFill>
              </a:rPr>
              <a:t>디버깅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도구를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제공</a:t>
            </a:r>
            <a:r>
              <a:rPr lang="ko-KR" altLang="en-US" sz="1800" dirty="0">
                <a:solidFill>
                  <a:srgbClr val="393939"/>
                </a:solidFill>
              </a:rPr>
              <a:t>한다</a:t>
            </a:r>
            <a:r>
              <a:rPr lang="en-US" altLang="ko-KR" sz="1800" dirty="0">
                <a:solidFill>
                  <a:srgbClr val="393939"/>
                </a:solidFill>
              </a:rPr>
              <a:t>.</a:t>
            </a:r>
            <a:endParaRPr sz="1800" dirty="0">
              <a:solidFill>
                <a:srgbClr val="393939"/>
              </a:solidFill>
            </a:endParaRPr>
          </a:p>
          <a:p>
            <a:pPr marL="457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sz="1800" dirty="0">
              <a:solidFill>
                <a:srgbClr val="393939"/>
              </a:solidFill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393939"/>
                </a:solidFill>
              </a:rPr>
              <a:t>로봇과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로봇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사이의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통신을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만들어주거나</a:t>
            </a:r>
            <a:r>
              <a:rPr lang="en-US" sz="1800" dirty="0">
                <a:solidFill>
                  <a:srgbClr val="393939"/>
                </a:solidFill>
              </a:rPr>
              <a:t>, </a:t>
            </a:r>
            <a:r>
              <a:rPr lang="en-US" sz="1800" dirty="0" err="1">
                <a:solidFill>
                  <a:srgbClr val="393939"/>
                </a:solidFill>
              </a:rPr>
              <a:t>로봇과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센서의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통신을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이어주거나</a:t>
            </a:r>
            <a:r>
              <a:rPr lang="en-US" sz="1800" dirty="0">
                <a:solidFill>
                  <a:srgbClr val="393939"/>
                </a:solidFill>
              </a:rPr>
              <a:t>, </a:t>
            </a:r>
            <a:r>
              <a:rPr lang="en-US" sz="1800" dirty="0" err="1">
                <a:solidFill>
                  <a:srgbClr val="393939"/>
                </a:solidFill>
              </a:rPr>
              <a:t>오픈소스와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쉽게</a:t>
            </a:r>
            <a:r>
              <a:rPr lang="en-US" sz="1800" dirty="0">
                <a:solidFill>
                  <a:srgbClr val="393939"/>
                </a:solidFill>
              </a:rPr>
              <a:t> </a:t>
            </a:r>
            <a:r>
              <a:rPr lang="en-US" sz="1800" dirty="0" err="1">
                <a:solidFill>
                  <a:srgbClr val="393939"/>
                </a:solidFill>
              </a:rPr>
              <a:t>연결</a:t>
            </a:r>
            <a:r>
              <a:rPr lang="en-US" sz="1800" dirty="0">
                <a:solidFill>
                  <a:srgbClr val="393939"/>
                </a:solidFill>
              </a:rPr>
              <a:t>(</a:t>
            </a:r>
            <a:r>
              <a:rPr lang="en-US" sz="1800" dirty="0" err="1">
                <a:solidFill>
                  <a:srgbClr val="393939"/>
                </a:solidFill>
              </a:rPr>
              <a:t>통신</a:t>
            </a:r>
            <a:r>
              <a:rPr lang="en-US" sz="1800" dirty="0">
                <a:solidFill>
                  <a:srgbClr val="393939"/>
                </a:solidFill>
              </a:rPr>
              <a:t>)</a:t>
            </a:r>
            <a:r>
              <a:rPr lang="en-US" sz="1800" dirty="0" err="1">
                <a:solidFill>
                  <a:srgbClr val="393939"/>
                </a:solidFill>
              </a:rPr>
              <a:t>시켜</a:t>
            </a:r>
            <a:r>
              <a:rPr lang="ko-KR" altLang="en-US" sz="1800" dirty="0">
                <a:solidFill>
                  <a:srgbClr val="393939"/>
                </a:solidFill>
              </a:rPr>
              <a:t>준다</a:t>
            </a:r>
            <a:r>
              <a:rPr lang="en-US" altLang="ko-KR" sz="1800" dirty="0">
                <a:solidFill>
                  <a:srgbClr val="393939"/>
                </a:solidFill>
              </a:rPr>
              <a:t>.</a:t>
            </a: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393939"/>
              </a:solidFill>
            </a:endParaRPr>
          </a:p>
          <a:p>
            <a:pPr marL="400050" indent="-285750"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dirty="0" err="1"/>
              <a:t>R</a:t>
            </a:r>
            <a:r>
              <a:rPr lang="en-US" altLang="ko-KR" sz="1800" dirty="0" err="1"/>
              <a:t>oslaunch</a:t>
            </a:r>
            <a:r>
              <a:rPr lang="ko-KR" altLang="en-US" sz="1800" dirty="0"/>
              <a:t>를 활용하여 손쉽게 </a:t>
            </a:r>
            <a:r>
              <a:rPr lang="en-US" altLang="ko-KR" sz="1800" dirty="0"/>
              <a:t>robot</a:t>
            </a:r>
            <a:r>
              <a:rPr lang="ko-KR" altLang="en-US" dirty="0"/>
              <a:t> 운용 가능하다</a:t>
            </a:r>
            <a:r>
              <a:rPr lang="en-US" altLang="ko-KR" dirty="0"/>
              <a:t>.</a:t>
            </a:r>
            <a:endParaRPr lang="ko-KR" altLang="en-US" sz="1800" dirty="0"/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3939"/>
              </a:buClr>
              <a:buSzPts val="1800"/>
              <a:buFont typeface="Arial" panose="020B0604020202020204" pitchFamily="34" charset="0"/>
              <a:buChar char="•"/>
            </a:pPr>
            <a:endParaRPr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C7AD1-6043-BC6F-4C17-8E47F241C713}"/>
              </a:ext>
            </a:extLst>
          </p:cNvPr>
          <p:cNvSpPr txBox="1"/>
          <p:nvPr/>
        </p:nvSpPr>
        <p:spPr>
          <a:xfrm>
            <a:off x="396877" y="1056667"/>
            <a:ext cx="536892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What is</a:t>
            </a:r>
            <a:r>
              <a:rPr lang="ko-KR" altLang="en-US" sz="3500" b="1" dirty="0">
                <a:solidFill>
                  <a:srgbClr val="121D49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3500" b="1" dirty="0">
                <a:solidFill>
                  <a:srgbClr val="344BBE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ROS?</a:t>
            </a:r>
            <a:endParaRPr lang="ko-KR" altLang="en-US" sz="3500" b="1" dirty="0">
              <a:solidFill>
                <a:srgbClr val="344BB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ROS 2 FOXY FITZROY RELEASE — Open Robotics">
            <a:extLst>
              <a:ext uri="{FF2B5EF4-FFF2-40B4-BE49-F238E27FC236}">
                <a16:creationId xmlns:a16="http://schemas.microsoft.com/office/drawing/2014/main" id="{CFC40CD0-DD02-8F4E-22B7-2B32EF1FA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337" y="2560472"/>
            <a:ext cx="2722323" cy="32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55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</TotalTime>
  <Words>2497</Words>
  <Application>Microsoft Office PowerPoint</Application>
  <PresentationFormat>와이드스크린</PresentationFormat>
  <Paragraphs>556</Paragraphs>
  <Slides>37</Slides>
  <Notes>35</Notes>
  <HiddenSlides>0</HiddenSlides>
  <MMClips>5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Apple SD Gothic Neo</vt:lpstr>
      <vt:lpstr>HY견고딕</vt:lpstr>
      <vt:lpstr>noto</vt:lpstr>
      <vt:lpstr>나눔고딕 ExtraBold</vt:lpstr>
      <vt:lpstr>맑은 고딕</vt:lpstr>
      <vt:lpstr>Arial</vt:lpstr>
      <vt:lpstr>Arial Rounded MT 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김명주</dc:creator>
  <cp:lastModifiedBy>김명주</cp:lastModifiedBy>
  <cp:revision>67</cp:revision>
  <dcterms:created xsi:type="dcterms:W3CDTF">2022-05-17T05:05:55Z</dcterms:created>
  <dcterms:modified xsi:type="dcterms:W3CDTF">2022-06-08T00:48:20Z</dcterms:modified>
</cp:coreProperties>
</file>